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70" r:id="rId8"/>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0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37" autoAdjust="0"/>
    <p:restoredTop sz="84897" autoAdjust="0"/>
  </p:normalViewPr>
  <p:slideViewPr>
    <p:cSldViewPr>
      <p:cViewPr varScale="1">
        <p:scale>
          <a:sx n="57" d="100"/>
          <a:sy n="57" d="100"/>
        </p:scale>
        <p:origin x="124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C31F0-6307-43D7-B426-362B81B3FE23}" type="datetimeFigureOut">
              <a:rPr lang="en-US" smtClean="0"/>
              <a:t>3/6/2019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91AC56-67B4-4B42-AB98-E5973BEED7DA}" type="slidenum">
              <a:rPr lang="en-US" smtClean="0"/>
              <a:t>‹#›</a:t>
            </a:fld>
            <a:endParaRPr lang="en-US"/>
          </a:p>
        </p:txBody>
      </p:sp>
    </p:spTree>
    <p:extLst>
      <p:ext uri="{BB962C8B-B14F-4D97-AF65-F5344CB8AC3E}">
        <p14:creationId xmlns:p14="http://schemas.microsoft.com/office/powerpoint/2010/main" val="350821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D4BB47-60E5-41BA-AF43-D3F9B311036C}" type="datetimeFigureOut">
              <a:rPr lang="en-US" smtClean="0"/>
              <a:t>3/6/2019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9628D-7D37-4FAB-A98C-EE4F7ADDCD3C}" type="slidenum">
              <a:rPr lang="en-US" smtClean="0"/>
              <a:t>‹#›</a:t>
            </a:fld>
            <a:endParaRPr lang="en-US"/>
          </a:p>
        </p:txBody>
      </p:sp>
    </p:spTree>
    <p:extLst>
      <p:ext uri="{BB962C8B-B14F-4D97-AF65-F5344CB8AC3E}">
        <p14:creationId xmlns:p14="http://schemas.microsoft.com/office/powerpoint/2010/main" val="341058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9628D-7D37-4FAB-A98C-EE4F7ADDCD3C}" type="slidenum">
              <a:rPr lang="en-US" smtClean="0"/>
              <a:t>1</a:t>
            </a:fld>
            <a:endParaRPr lang="en-US"/>
          </a:p>
        </p:txBody>
      </p:sp>
    </p:spTree>
    <p:extLst>
      <p:ext uri="{BB962C8B-B14F-4D97-AF65-F5344CB8AC3E}">
        <p14:creationId xmlns:p14="http://schemas.microsoft.com/office/powerpoint/2010/main" val="236400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9628D-7D37-4FAB-A98C-EE4F7ADDCD3C}" type="slidenum">
              <a:rPr lang="en-US" smtClean="0"/>
              <a:t>2</a:t>
            </a:fld>
            <a:endParaRPr lang="en-US"/>
          </a:p>
        </p:txBody>
      </p:sp>
    </p:spTree>
    <p:extLst>
      <p:ext uri="{BB962C8B-B14F-4D97-AF65-F5344CB8AC3E}">
        <p14:creationId xmlns:p14="http://schemas.microsoft.com/office/powerpoint/2010/main" val="24849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9628D-7D37-4FAB-A98C-EE4F7ADDCD3C}" type="slidenum">
              <a:rPr lang="en-US" smtClean="0"/>
              <a:t>3</a:t>
            </a:fld>
            <a:endParaRPr lang="en-US"/>
          </a:p>
        </p:txBody>
      </p:sp>
    </p:spTree>
    <p:extLst>
      <p:ext uri="{BB962C8B-B14F-4D97-AF65-F5344CB8AC3E}">
        <p14:creationId xmlns:p14="http://schemas.microsoft.com/office/powerpoint/2010/main" val="24849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9628D-7D37-4FAB-A98C-EE4F7ADDCD3C}" type="slidenum">
              <a:rPr lang="en-US" smtClean="0"/>
              <a:t>4</a:t>
            </a:fld>
            <a:endParaRPr lang="en-US"/>
          </a:p>
        </p:txBody>
      </p:sp>
    </p:spTree>
    <p:extLst>
      <p:ext uri="{BB962C8B-B14F-4D97-AF65-F5344CB8AC3E}">
        <p14:creationId xmlns:p14="http://schemas.microsoft.com/office/powerpoint/2010/main" val="226378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9628D-7D37-4FAB-A98C-EE4F7ADDCD3C}" type="slidenum">
              <a:rPr lang="en-US" smtClean="0"/>
              <a:t>5</a:t>
            </a:fld>
            <a:endParaRPr lang="en-US"/>
          </a:p>
        </p:txBody>
      </p:sp>
    </p:spTree>
    <p:extLst>
      <p:ext uri="{BB962C8B-B14F-4D97-AF65-F5344CB8AC3E}">
        <p14:creationId xmlns:p14="http://schemas.microsoft.com/office/powerpoint/2010/main" val="303465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9628D-7D37-4FAB-A98C-EE4F7ADDCD3C}" type="slidenum">
              <a:rPr lang="en-US" smtClean="0"/>
              <a:t>6</a:t>
            </a:fld>
            <a:endParaRPr lang="en-US"/>
          </a:p>
        </p:txBody>
      </p:sp>
    </p:spTree>
    <p:extLst>
      <p:ext uri="{BB962C8B-B14F-4D97-AF65-F5344CB8AC3E}">
        <p14:creationId xmlns:p14="http://schemas.microsoft.com/office/powerpoint/2010/main" val="250770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4199628D-7D37-4FAB-A98C-EE4F7ADDCD3C}" type="slidenum">
              <a:rPr lang="en-US" smtClean="0"/>
              <a:t>7</a:t>
            </a:fld>
            <a:endParaRPr lang="en-US"/>
          </a:p>
        </p:txBody>
      </p:sp>
    </p:spTree>
    <p:extLst>
      <p:ext uri="{BB962C8B-B14F-4D97-AF65-F5344CB8AC3E}">
        <p14:creationId xmlns:p14="http://schemas.microsoft.com/office/powerpoint/2010/main" val="248497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47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41995-5F31-457B-8256-1BFA76B333A0}"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368989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41995-5F31-457B-8256-1BFA76B333A0}"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4270320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41995-5F31-457B-8256-1BFA76B333A0}"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2456754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41995-5F31-457B-8256-1BFA76B333A0}"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39873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5752"/>
            <a:ext cx="9144000" cy="615352"/>
          </a:xfrm>
          <a:prstGeom prst="rect">
            <a:avLst/>
          </a:prstGeom>
          <a:solidFill>
            <a:schemeClr val="tx1">
              <a:lumMod val="95000"/>
              <a:lumOff val="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Bebas" pitchFamily="2" charset="0"/>
            </a:endParaRPr>
          </a:p>
        </p:txBody>
      </p:sp>
      <p:sp>
        <p:nvSpPr>
          <p:cNvPr id="4" name="Text Placeholder 3"/>
          <p:cNvSpPr>
            <a:spLocks noGrp="1"/>
          </p:cNvSpPr>
          <p:nvPr>
            <p:ph type="body" sz="quarter" idx="10" hasCustomPrompt="1"/>
          </p:nvPr>
        </p:nvSpPr>
        <p:spPr>
          <a:xfrm>
            <a:off x="0" y="76200"/>
            <a:ext cx="5791200" cy="457200"/>
          </a:xfrm>
        </p:spPr>
        <p:txBody>
          <a:bodyPr>
            <a:normAutofit/>
          </a:bodyPr>
          <a:lstStyle>
            <a:lvl1pPr marL="0" indent="0">
              <a:buNone/>
              <a:defRPr sz="2400">
                <a:solidFill>
                  <a:schemeClr val="bg1"/>
                </a:solidFill>
                <a:latin typeface="Bebas" pitchFamily="2" charset="0"/>
              </a:defRPr>
            </a:lvl1pPr>
          </a:lstStyle>
          <a:p>
            <a:pPr lvl="0"/>
            <a:r>
              <a:rPr lang="en-US" dirty="0"/>
              <a:t>Lesson Title</a:t>
            </a:r>
          </a:p>
        </p:txBody>
      </p:sp>
    </p:spTree>
    <p:extLst>
      <p:ext uri="{BB962C8B-B14F-4D97-AF65-F5344CB8AC3E}">
        <p14:creationId xmlns:p14="http://schemas.microsoft.com/office/powerpoint/2010/main" val="51919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29936" y="2133600"/>
            <a:ext cx="9144000" cy="36576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3318755" y="634992"/>
            <a:ext cx="2607558" cy="26075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9936" y="3505200"/>
            <a:ext cx="9114064" cy="457200"/>
          </a:xfrm>
        </p:spPr>
        <p:txBody>
          <a:bodyPr>
            <a:normAutofit/>
          </a:bodyPr>
          <a:lstStyle>
            <a:lvl1pPr marL="0" indent="0" algn="ctr">
              <a:buNone/>
              <a:defRPr sz="2400" baseline="0">
                <a:solidFill>
                  <a:schemeClr val="tx1"/>
                </a:solidFill>
                <a:latin typeface="Bebas" pitchFamily="2" charset="0"/>
              </a:defRPr>
            </a:lvl1pPr>
          </a:lstStyle>
          <a:p>
            <a:pPr lvl="0"/>
            <a:r>
              <a:rPr lang="en-US" dirty="0"/>
              <a:t>Lesson Title</a:t>
            </a:r>
          </a:p>
        </p:txBody>
      </p:sp>
    </p:spTree>
    <p:extLst>
      <p:ext uri="{BB962C8B-B14F-4D97-AF65-F5344CB8AC3E}">
        <p14:creationId xmlns:p14="http://schemas.microsoft.com/office/powerpoint/2010/main" val="384359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141995-5F31-457B-8256-1BFA76B333A0}"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193782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41995-5F31-457B-8256-1BFA76B333A0}"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201807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141995-5F31-457B-8256-1BFA76B333A0}"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365246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141995-5F31-457B-8256-1BFA76B333A0}" type="datetimeFigureOut">
              <a:rPr lang="en-US" smtClean="0"/>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204989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141995-5F31-457B-8256-1BFA76B333A0}" type="datetimeFigureOut">
              <a:rPr lang="en-US" smtClean="0"/>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391095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41995-5F31-457B-8256-1BFA76B333A0}" type="datetimeFigureOut">
              <a:rPr lang="en-US" smtClean="0"/>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D7B36-799F-42AB-93CE-66C05D412C82}" type="slidenum">
              <a:rPr lang="en-US" smtClean="0"/>
              <a:t>‹#›</a:t>
            </a:fld>
            <a:endParaRPr lang="en-US"/>
          </a:p>
        </p:txBody>
      </p:sp>
    </p:spTree>
    <p:extLst>
      <p:ext uri="{BB962C8B-B14F-4D97-AF65-F5344CB8AC3E}">
        <p14:creationId xmlns:p14="http://schemas.microsoft.com/office/powerpoint/2010/main" val="365725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41995-5F31-457B-8256-1BFA76B333A0}" type="datetimeFigureOut">
              <a:rPr lang="en-US" smtClean="0"/>
              <a:t>3/6/2019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D7B36-799F-42AB-93CE-66C05D412C82}" type="slidenum">
              <a:rPr lang="en-US" smtClean="0"/>
              <a:t>‹#›</a:t>
            </a:fld>
            <a:endParaRPr lang="en-US"/>
          </a:p>
        </p:txBody>
      </p:sp>
    </p:spTree>
    <p:extLst>
      <p:ext uri="{BB962C8B-B14F-4D97-AF65-F5344CB8AC3E}">
        <p14:creationId xmlns:p14="http://schemas.microsoft.com/office/powerpoint/2010/main" val="34033385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9.xml"/><Relationship Id="rId7" Type="http://schemas.openxmlformats.org/officeDocument/2006/relationships/slide" Target="slide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3.xml"/><Relationship Id="rId10"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xml"/><Relationship Id="rId7" Type="http://schemas.openxmlformats.org/officeDocument/2006/relationships/hyperlink" Target="mailto:HRComTeam@training.com"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35852"/>
            <a:ext cx="9144000" cy="2890745"/>
          </a:xfrm>
          <a:prstGeom prst="rect">
            <a:avLst/>
          </a:prstGeom>
          <a:solidFill>
            <a:schemeClr val="tx1">
              <a:lumMod val="95000"/>
              <a:lumOff val="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hristy"/>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b="34143"/>
          <a:stretch/>
        </p:blipFill>
        <p:spPr>
          <a:xfrm>
            <a:off x="304800" y="533400"/>
            <a:ext cx="3048000" cy="6324600"/>
          </a:xfrm>
          <a:prstGeom prst="rect">
            <a:avLst/>
          </a:prstGeom>
        </p:spPr>
      </p:pic>
      <p:sp>
        <p:nvSpPr>
          <p:cNvPr id="4" name="TextBox 3"/>
          <p:cNvSpPr txBox="1"/>
          <p:nvPr/>
        </p:nvSpPr>
        <p:spPr>
          <a:xfrm>
            <a:off x="2382329" y="1378804"/>
            <a:ext cx="5904781" cy="830997"/>
          </a:xfrm>
          <a:prstGeom prst="rect">
            <a:avLst/>
          </a:prstGeom>
          <a:noFill/>
        </p:spPr>
        <p:txBody>
          <a:bodyPr wrap="square" rtlCol="0">
            <a:spAutoFit/>
          </a:bodyPr>
          <a:lstStyle/>
          <a:p>
            <a:pPr algn="ctr"/>
            <a:r>
              <a:rPr lang="en-US" sz="4800" dirty="0">
                <a:solidFill>
                  <a:schemeClr val="bg1"/>
                </a:solidFill>
                <a:latin typeface="Bebas" pitchFamily="2" charset="0"/>
              </a:rPr>
              <a:t>Branched  Scenario</a:t>
            </a:r>
          </a:p>
        </p:txBody>
      </p:sp>
      <p:sp>
        <p:nvSpPr>
          <p:cNvPr id="5" name="TextBox 4"/>
          <p:cNvSpPr txBox="1"/>
          <p:nvPr/>
        </p:nvSpPr>
        <p:spPr>
          <a:xfrm>
            <a:off x="3137620" y="1956629"/>
            <a:ext cx="5980980" cy="769441"/>
          </a:xfrm>
          <a:prstGeom prst="rect">
            <a:avLst/>
          </a:prstGeom>
          <a:noFill/>
        </p:spPr>
        <p:txBody>
          <a:bodyPr wrap="square" rtlCol="0">
            <a:spAutoFit/>
          </a:bodyPr>
          <a:lstStyle/>
          <a:p>
            <a:pPr algn="ctr"/>
            <a:r>
              <a:rPr lang="en-US" sz="4400" dirty="0">
                <a:solidFill>
                  <a:schemeClr val="bg1"/>
                </a:solidFill>
                <a:latin typeface="Bellota Bold" pitchFamily="50" charset="0"/>
                <a:ea typeface="Bellota Bold" pitchFamily="50" charset="0"/>
              </a:rPr>
              <a:t>SAMPLE COURSE</a:t>
            </a:r>
          </a:p>
        </p:txBody>
      </p:sp>
      <p:sp>
        <p:nvSpPr>
          <p:cNvPr id="7" name="Rounded Rectangle 6">
            <a:hlinkClick r:id="rId6" action="ppaction://hlinksldjump"/>
          </p:cNvPr>
          <p:cNvSpPr/>
          <p:nvPr/>
        </p:nvSpPr>
        <p:spPr>
          <a:xfrm>
            <a:off x="7543800" y="5629998"/>
            <a:ext cx="1600200" cy="592667"/>
          </a:xfrm>
          <a:prstGeom prst="round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latin typeface="Bellota" pitchFamily="50" charset="0"/>
                <a:ea typeface="Bellota" pitchFamily="50" charset="0"/>
              </a:rPr>
              <a:t>Start Here!</a:t>
            </a:r>
          </a:p>
        </p:txBody>
      </p:sp>
      <p:sp>
        <p:nvSpPr>
          <p:cNvPr id="3" name="TextBox 2">
            <a:extLst>
              <a:ext uri="{FF2B5EF4-FFF2-40B4-BE49-F238E27FC236}">
                <a16:creationId xmlns:a16="http://schemas.microsoft.com/office/drawing/2014/main" id="{21A20C02-CF74-412B-B791-CA4F6EC6692D}"/>
              </a:ext>
            </a:extLst>
          </p:cNvPr>
          <p:cNvSpPr txBox="1"/>
          <p:nvPr/>
        </p:nvSpPr>
        <p:spPr>
          <a:xfrm>
            <a:off x="4876800" y="3035587"/>
            <a:ext cx="4267200" cy="954107"/>
          </a:xfrm>
          <a:prstGeom prst="rect">
            <a:avLst/>
          </a:prstGeom>
          <a:solidFill>
            <a:schemeClr val="accent2">
              <a:lumMod val="60000"/>
              <a:lumOff val="40000"/>
            </a:schemeClr>
          </a:solidFill>
        </p:spPr>
        <p:txBody>
          <a:bodyPr wrap="square" rtlCol="0">
            <a:spAutoFit/>
          </a:bodyPr>
          <a:lstStyle/>
          <a:p>
            <a:pPr algn="r"/>
            <a:r>
              <a:rPr lang="en-US" sz="2800" i="1" dirty="0">
                <a:solidFill>
                  <a:schemeClr val="bg1"/>
                </a:solidFill>
              </a:rPr>
              <a:t>Responding to the Exclusion </a:t>
            </a:r>
          </a:p>
          <a:p>
            <a:pPr algn="r"/>
            <a:r>
              <a:rPr lang="en-US" sz="2800" i="1" dirty="0">
                <a:solidFill>
                  <a:schemeClr val="bg1"/>
                </a:solidFill>
              </a:rPr>
              <a:t>of a Stakeholder</a:t>
            </a:r>
          </a:p>
        </p:txBody>
      </p:sp>
    </p:spTree>
    <p:custDataLst>
      <p:tags r:id="rId1"/>
    </p:custDataLst>
    <p:extLst>
      <p:ext uri="{BB962C8B-B14F-4D97-AF65-F5344CB8AC3E}">
        <p14:creationId xmlns:p14="http://schemas.microsoft.com/office/powerpoint/2010/main" val="337618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risty"/>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b="28571"/>
          <a:stretch/>
        </p:blipFill>
        <p:spPr>
          <a:xfrm>
            <a:off x="-152400" y="762000"/>
            <a:ext cx="3067049" cy="6096000"/>
          </a:xfrm>
          <a:prstGeom prst="rect">
            <a:avLst/>
          </a:prstGeom>
        </p:spPr>
      </p:pic>
      <p:sp>
        <p:nvSpPr>
          <p:cNvPr id="7" name="TextBox 6"/>
          <p:cNvSpPr txBox="1"/>
          <p:nvPr/>
        </p:nvSpPr>
        <p:spPr>
          <a:xfrm>
            <a:off x="2141765" y="881437"/>
            <a:ext cx="2362200" cy="892552"/>
          </a:xfrm>
          <a:prstGeom prst="rect">
            <a:avLst/>
          </a:prstGeom>
          <a:noFill/>
        </p:spPr>
        <p:txBody>
          <a:bodyPr wrap="square" rtlCol="0">
            <a:spAutoFit/>
          </a:bodyPr>
          <a:lstStyle/>
          <a:p>
            <a:pPr algn="ctr"/>
            <a:r>
              <a:rPr lang="en-US" sz="2000" dirty="0">
                <a:latin typeface="Bellota Bold" pitchFamily="50" charset="0"/>
                <a:ea typeface="Bellota Bold" pitchFamily="50" charset="0"/>
              </a:rPr>
              <a:t>Lydia Johnson</a:t>
            </a:r>
          </a:p>
          <a:p>
            <a:pPr algn="ctr"/>
            <a:r>
              <a:rPr lang="en-US" sz="1600" dirty="0">
                <a:latin typeface="+mj-lt"/>
                <a:ea typeface="Bellota Bold" pitchFamily="50" charset="0"/>
              </a:rPr>
              <a:t>Manager, IT Risk &amp; Compliance</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567993">
            <a:off x="2601684" y="1512426"/>
            <a:ext cx="762000" cy="762000"/>
          </a:xfrm>
          <a:prstGeom prst="rect">
            <a:avLst/>
          </a:prstGeom>
        </p:spPr>
      </p:pic>
      <p:sp>
        <p:nvSpPr>
          <p:cNvPr id="9" name="Rectangle 8"/>
          <p:cNvSpPr/>
          <p:nvPr/>
        </p:nvSpPr>
        <p:spPr>
          <a:xfrm>
            <a:off x="4640036" y="881437"/>
            <a:ext cx="4267200" cy="57150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8199" y="920639"/>
            <a:ext cx="4227557" cy="3508653"/>
          </a:xfrm>
          <a:prstGeom prst="rect">
            <a:avLst/>
          </a:prstGeom>
          <a:noFill/>
        </p:spPr>
        <p:txBody>
          <a:bodyPr wrap="square" rtlCol="0">
            <a:spAutoFit/>
          </a:bodyPr>
          <a:lstStyle/>
          <a:p>
            <a:r>
              <a:rPr lang="en-US" sz="2800" dirty="0">
                <a:solidFill>
                  <a:schemeClr val="tx1">
                    <a:lumMod val="95000"/>
                    <a:lumOff val="5000"/>
                  </a:schemeClr>
                </a:solidFill>
                <a:latin typeface="Bebas" pitchFamily="2" charset="0"/>
                <a:ea typeface="Bellota Bold" pitchFamily="50" charset="0"/>
              </a:rPr>
              <a:t>Welcome!</a:t>
            </a:r>
          </a:p>
          <a:p>
            <a:endParaRPr lang="en-US" dirty="0">
              <a:solidFill>
                <a:schemeClr val="tx1">
                  <a:lumMod val="95000"/>
                  <a:lumOff val="5000"/>
                </a:schemeClr>
              </a:solidFill>
            </a:endParaRPr>
          </a:p>
          <a:p>
            <a:r>
              <a:rPr lang="en-US" sz="1600" dirty="0">
                <a:solidFill>
                  <a:schemeClr val="tx1">
                    <a:lumMod val="95000"/>
                    <a:lumOff val="5000"/>
                  </a:schemeClr>
                </a:solidFill>
              </a:rPr>
              <a:t>Lydia Johnson has spent three years trying to implement new software and update tracking of IT cybersecurity risks and solutions. Finally, software has been identified, purchased, installed, and about to be rolled out.</a:t>
            </a:r>
          </a:p>
          <a:p>
            <a:endParaRPr lang="en-US" sz="1600" dirty="0">
              <a:solidFill>
                <a:schemeClr val="tx1">
                  <a:lumMod val="95000"/>
                  <a:lumOff val="5000"/>
                </a:schemeClr>
              </a:solidFill>
            </a:endParaRPr>
          </a:p>
          <a:p>
            <a:r>
              <a:rPr lang="en-US" sz="1600" dirty="0">
                <a:solidFill>
                  <a:schemeClr val="tx1">
                    <a:lumMod val="95000"/>
                    <a:lumOff val="5000"/>
                  </a:schemeClr>
                </a:solidFill>
              </a:rPr>
              <a:t>Just before the big rollout training is to start, Eric Whitmore tells Lydia he has concerns about the impact on workflows, training, and other doubts about the software fitting her team’s needs, just days before the launch… </a:t>
            </a:r>
          </a:p>
        </p:txBody>
      </p:sp>
      <p:grpSp>
        <p:nvGrpSpPr>
          <p:cNvPr id="13" name="Group 12"/>
          <p:cNvGrpSpPr/>
          <p:nvPr/>
        </p:nvGrpSpPr>
        <p:grpSpPr>
          <a:xfrm>
            <a:off x="4915071" y="4527390"/>
            <a:ext cx="1702627" cy="1692728"/>
            <a:chOff x="5402036" y="4327072"/>
            <a:chExt cx="1702627" cy="1692728"/>
          </a:xfrm>
        </p:grpSpPr>
        <p:sp>
          <p:nvSpPr>
            <p:cNvPr id="12" name="Oval 11"/>
            <p:cNvSpPr/>
            <p:nvPr/>
          </p:nvSpPr>
          <p:spPr>
            <a:xfrm>
              <a:off x="5410200" y="4343400"/>
              <a:ext cx="1676400" cy="1676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aul"/>
            <p:cNvPicPr>
              <a:picLocks noChangeAspect="1"/>
            </p:cNvPicPr>
            <p:nvPr>
              <p:custDataLst>
                <p:tags r:id="rId3"/>
              </p:custDataLst>
            </p:nvPr>
          </p:nvPicPr>
          <p:blipFill rotWithShape="1">
            <a:blip r:embed="rId8" cstate="print">
              <a:extLst>
                <a:ext uri="{28A0092B-C50C-407E-A947-70E740481C1C}">
                  <a14:useLocalDpi xmlns:a14="http://schemas.microsoft.com/office/drawing/2010/main" val="0"/>
                </a:ext>
              </a:extLst>
            </a:blip>
            <a:srcRect t="470" r="559" b="70790"/>
            <a:stretch/>
          </p:blipFill>
          <p:spPr>
            <a:xfrm>
              <a:off x="5402036" y="4327072"/>
              <a:ext cx="1702627" cy="1666030"/>
            </a:xfrm>
            <a:prstGeom prst="ellipse">
              <a:avLst/>
            </a:prstGeom>
          </p:spPr>
        </p:pic>
      </p:grpSp>
      <p:sp>
        <p:nvSpPr>
          <p:cNvPr id="14" name="TextBox 13"/>
          <p:cNvSpPr txBox="1"/>
          <p:nvPr/>
        </p:nvSpPr>
        <p:spPr>
          <a:xfrm>
            <a:off x="6284957" y="5437116"/>
            <a:ext cx="2590800" cy="646331"/>
          </a:xfrm>
          <a:prstGeom prst="rect">
            <a:avLst/>
          </a:prstGeom>
          <a:noFill/>
        </p:spPr>
        <p:txBody>
          <a:bodyPr wrap="square" rtlCol="0">
            <a:spAutoFit/>
          </a:bodyPr>
          <a:lstStyle/>
          <a:p>
            <a:pPr algn="ctr"/>
            <a:r>
              <a:rPr lang="en-US" sz="2000" dirty="0">
                <a:latin typeface="Bellota Bold" pitchFamily="50" charset="0"/>
                <a:ea typeface="Bellota Bold" pitchFamily="50" charset="0"/>
              </a:rPr>
              <a:t>Eric Whitmore</a:t>
            </a:r>
          </a:p>
          <a:p>
            <a:pPr algn="ctr"/>
            <a:r>
              <a:rPr lang="en-US" sz="1600" dirty="0">
                <a:latin typeface="+mj-lt"/>
                <a:ea typeface="Bellota Bold" pitchFamily="50" charset="0"/>
              </a:rPr>
              <a:t>Director, IT Security</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032007" flipV="1">
            <a:off x="6678114" y="4838812"/>
            <a:ext cx="762000" cy="762000"/>
          </a:xfrm>
          <a:prstGeom prst="rect">
            <a:avLst/>
          </a:prstGeom>
        </p:spPr>
      </p:pic>
      <p:sp>
        <p:nvSpPr>
          <p:cNvPr id="20" name="Text Placeholder 19"/>
          <p:cNvSpPr>
            <a:spLocks noGrp="1"/>
          </p:cNvSpPr>
          <p:nvPr>
            <p:ph type="body" sz="quarter" idx="10"/>
          </p:nvPr>
        </p:nvSpPr>
        <p:spPr/>
        <p:txBody>
          <a:bodyPr/>
          <a:lstStyle/>
          <a:p>
            <a:r>
              <a:rPr lang="en-US" dirty="0"/>
              <a:t>Introduction</a:t>
            </a:r>
          </a:p>
        </p:txBody>
      </p:sp>
    </p:spTree>
    <p:custDataLst>
      <p:tags r:id="rId1"/>
    </p:custDataLst>
    <p:extLst>
      <p:ext uri="{BB962C8B-B14F-4D97-AF65-F5344CB8AC3E}">
        <p14:creationId xmlns:p14="http://schemas.microsoft.com/office/powerpoint/2010/main" val="207717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1234194"/>
            <a:ext cx="7848600" cy="181380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908" y="1267570"/>
            <a:ext cx="6108723" cy="1323439"/>
          </a:xfrm>
          <a:prstGeom prst="rect">
            <a:avLst/>
          </a:prstGeom>
          <a:noFill/>
        </p:spPr>
        <p:txBody>
          <a:bodyPr wrap="square" rtlCol="0">
            <a:spAutoFit/>
          </a:bodyPr>
          <a:lstStyle/>
          <a:p>
            <a:r>
              <a:rPr lang="en-US" sz="1600" dirty="0">
                <a:solidFill>
                  <a:schemeClr val="tx1">
                    <a:lumMod val="95000"/>
                    <a:lumOff val="5000"/>
                  </a:schemeClr>
                </a:solidFill>
              </a:rPr>
              <a:t>I was not given enough voice into this software, training, or policies. I want to have administrative rights to I can correct your team’s mistakes in reporting cybersecurity warnings.</a:t>
            </a:r>
          </a:p>
          <a:p>
            <a:endParaRPr lang="en-US" sz="1600" dirty="0">
              <a:solidFill>
                <a:schemeClr val="tx1">
                  <a:lumMod val="95000"/>
                  <a:lumOff val="5000"/>
                </a:schemeClr>
              </a:solidFill>
            </a:endParaRPr>
          </a:p>
          <a:p>
            <a:r>
              <a:rPr lang="en-US" sz="1600" dirty="0">
                <a:solidFill>
                  <a:schemeClr val="tx1">
                    <a:lumMod val="95000"/>
                    <a:lumOff val="5000"/>
                  </a:schemeClr>
                </a:solidFill>
              </a:rPr>
              <a:t>Which one is the right tone and way to address Eric’s concerns?</a:t>
            </a:r>
          </a:p>
        </p:txBody>
      </p:sp>
      <p:grpSp>
        <p:nvGrpSpPr>
          <p:cNvPr id="13" name="Group 12"/>
          <p:cNvGrpSpPr/>
          <p:nvPr/>
        </p:nvGrpSpPr>
        <p:grpSpPr>
          <a:xfrm>
            <a:off x="279400" y="794060"/>
            <a:ext cx="2495953" cy="2478212"/>
            <a:chOff x="5402036" y="4327072"/>
            <a:chExt cx="1702627" cy="1692728"/>
          </a:xfrm>
        </p:grpSpPr>
        <p:sp>
          <p:nvSpPr>
            <p:cNvPr id="12" name="Oval 11"/>
            <p:cNvSpPr/>
            <p:nvPr/>
          </p:nvSpPr>
          <p:spPr>
            <a:xfrm>
              <a:off x="5410200" y="4343400"/>
              <a:ext cx="1676400" cy="1676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aul"/>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t="470" r="559" b="70790"/>
            <a:stretch/>
          </p:blipFill>
          <p:spPr>
            <a:xfrm>
              <a:off x="5402036" y="4327072"/>
              <a:ext cx="1702627" cy="1666030"/>
            </a:xfrm>
            <a:prstGeom prst="ellipse">
              <a:avLst/>
            </a:prstGeom>
          </p:spPr>
        </p:pic>
      </p:grpSp>
      <p:sp>
        <p:nvSpPr>
          <p:cNvPr id="2" name="Text Placeholder 1"/>
          <p:cNvSpPr>
            <a:spLocks noGrp="1"/>
          </p:cNvSpPr>
          <p:nvPr>
            <p:ph type="body" sz="quarter" idx="10"/>
          </p:nvPr>
        </p:nvSpPr>
        <p:spPr/>
        <p:txBody>
          <a:bodyPr/>
          <a:lstStyle/>
          <a:p>
            <a:r>
              <a:rPr lang="en-US" dirty="0"/>
              <a:t>Feeling Not Included In Process</a:t>
            </a:r>
          </a:p>
        </p:txBody>
      </p:sp>
      <p:sp>
        <p:nvSpPr>
          <p:cNvPr id="5" name="Rectangle 4">
            <a:hlinkClick r:id="rId7" action="ppaction://hlinksldjump"/>
          </p:cNvPr>
          <p:cNvSpPr/>
          <p:nvPr/>
        </p:nvSpPr>
        <p:spPr>
          <a:xfrm>
            <a:off x="291368" y="3369506"/>
            <a:ext cx="6190848" cy="685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Too bad Eric, you repletely missed meetings and ignored emails. You missed your chance to have any rights.</a:t>
            </a:r>
          </a:p>
        </p:txBody>
      </p:sp>
      <p:sp>
        <p:nvSpPr>
          <p:cNvPr id="16" name="Rectangle 15">
            <a:hlinkClick r:id="rId8" action="ppaction://hlinksldjump"/>
          </p:cNvPr>
          <p:cNvSpPr/>
          <p:nvPr/>
        </p:nvSpPr>
        <p:spPr>
          <a:xfrm>
            <a:off x="291368" y="4210176"/>
            <a:ext cx="6190848" cy="9691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Eric, I understand your busy schedule, but your team signed off on this weeks ago. Cybersecurity reports can have notes added.</a:t>
            </a:r>
          </a:p>
        </p:txBody>
      </p:sp>
      <p:sp>
        <p:nvSpPr>
          <p:cNvPr id="17" name="Rectangle 16">
            <a:hlinkClick r:id="rId9" action="ppaction://hlinksldjump"/>
          </p:cNvPr>
          <p:cNvSpPr/>
          <p:nvPr/>
        </p:nvSpPr>
        <p:spPr>
          <a:xfrm>
            <a:off x="304800" y="5334212"/>
            <a:ext cx="6190848" cy="14475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Eric, I understand your busy schedule, but it is my team’s responsibility to administer the reporting of cybersecurity warnings and the corrections of them. The software will help your team to properly report and track all the security issues, even the mistakes in reporting.   </a:t>
            </a:r>
          </a:p>
        </p:txBody>
      </p:sp>
      <p:pic>
        <p:nvPicPr>
          <p:cNvPr id="14" name="Christy">
            <a:extLst>
              <a:ext uri="{FF2B5EF4-FFF2-40B4-BE49-F238E27FC236}">
                <a16:creationId xmlns:a16="http://schemas.microsoft.com/office/drawing/2014/main" id="{4AB2BA5B-256D-47AE-A81A-41E9B0988221}"/>
              </a:ext>
            </a:extLst>
          </p:cNvPr>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b="47196"/>
          <a:stretch/>
        </p:blipFill>
        <p:spPr>
          <a:xfrm>
            <a:off x="6279618" y="2624385"/>
            <a:ext cx="2864382" cy="4233616"/>
          </a:xfrm>
          <a:prstGeom prst="rect">
            <a:avLst/>
          </a:prstGeom>
        </p:spPr>
      </p:pic>
    </p:spTree>
    <p:custDataLst>
      <p:tags r:id="rId1"/>
    </p:custDataLst>
    <p:extLst>
      <p:ext uri="{BB962C8B-B14F-4D97-AF65-F5344CB8AC3E}">
        <p14:creationId xmlns:p14="http://schemas.microsoft.com/office/powerpoint/2010/main" val="74016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3381851"/>
            <a:ext cx="8534400" cy="2215991"/>
          </a:xfrm>
          <a:prstGeom prst="rect">
            <a:avLst/>
          </a:prstGeom>
          <a:noFill/>
        </p:spPr>
        <p:txBody>
          <a:bodyPr wrap="square" rtlCol="0">
            <a:spAutoFit/>
          </a:bodyPr>
          <a:lstStyle/>
          <a:p>
            <a:pPr algn="ctr"/>
            <a:r>
              <a:rPr lang="en-US" sz="3200" dirty="0">
                <a:solidFill>
                  <a:schemeClr val="tx1">
                    <a:lumMod val="95000"/>
                    <a:lumOff val="5000"/>
                  </a:schemeClr>
                </a:solidFill>
                <a:latin typeface="Bebas" pitchFamily="2" charset="0"/>
                <a:ea typeface="Bellota Bold" pitchFamily="50" charset="0"/>
              </a:rPr>
              <a:t>FEEDBACK</a:t>
            </a:r>
          </a:p>
          <a:p>
            <a:pPr algn="ctr"/>
            <a:r>
              <a:rPr lang="en-US" sz="1600" dirty="0"/>
              <a:t>Too bad Eric, you repletely missed meetings and ignored emails. </a:t>
            </a:r>
          </a:p>
          <a:p>
            <a:pPr algn="ctr"/>
            <a:r>
              <a:rPr lang="en-US" sz="1600" dirty="0"/>
              <a:t>You missed your chance to have any rights.</a:t>
            </a:r>
          </a:p>
          <a:p>
            <a:pPr algn="ctr"/>
            <a:endParaRPr lang="en-US" sz="1000" dirty="0">
              <a:solidFill>
                <a:schemeClr val="tx1">
                  <a:lumMod val="95000"/>
                  <a:lumOff val="5000"/>
                </a:schemeClr>
              </a:solidFill>
            </a:endParaRPr>
          </a:p>
          <a:p>
            <a:pPr algn="ctr"/>
            <a:r>
              <a:rPr lang="en-US" sz="1600" dirty="0">
                <a:solidFill>
                  <a:schemeClr val="tx1">
                    <a:lumMod val="95000"/>
                    <a:lumOff val="5000"/>
                  </a:schemeClr>
                </a:solidFill>
              </a:rPr>
              <a:t>This is not a good response as it tone is very defensive and blames Eric for his busy schedule. Eric will only get more upset with your handling of this project and escalate his concerns upward to his VP and your bosses. This may incite delays in the project and call into question your “administrative rights” of the software. Empathy is a better approach. </a:t>
            </a:r>
          </a:p>
        </p:txBody>
      </p:sp>
      <p:pic>
        <p:nvPicPr>
          <p:cNvPr id="4" name="Paul">
            <a:extLst>
              <a:ext uri="{FF2B5EF4-FFF2-40B4-BE49-F238E27FC236}">
                <a16:creationId xmlns:a16="http://schemas.microsoft.com/office/drawing/2014/main" id="{A130EAFB-5AA6-4FC4-AFCC-9D9D852194EC}"/>
              </a:ext>
            </a:extLst>
          </p:cNvPr>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b="71737"/>
          <a:stretch/>
        </p:blipFill>
        <p:spPr>
          <a:xfrm>
            <a:off x="3278808" y="685800"/>
            <a:ext cx="2586384" cy="2556184"/>
          </a:xfrm>
          <a:prstGeom prst="ellipse">
            <a:avLst/>
          </a:prstGeom>
        </p:spPr>
      </p:pic>
    </p:spTree>
    <p:custDataLst>
      <p:tags r:id="rId1"/>
    </p:custDataLst>
    <p:extLst>
      <p:ext uri="{BB962C8B-B14F-4D97-AF65-F5344CB8AC3E}">
        <p14:creationId xmlns:p14="http://schemas.microsoft.com/office/powerpoint/2010/main" val="92638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346853"/>
            <a:ext cx="8839200" cy="2462213"/>
          </a:xfrm>
          <a:prstGeom prst="rect">
            <a:avLst/>
          </a:prstGeom>
          <a:noFill/>
        </p:spPr>
        <p:txBody>
          <a:bodyPr wrap="square" rtlCol="0">
            <a:spAutoFit/>
          </a:bodyPr>
          <a:lstStyle/>
          <a:p>
            <a:pPr algn="ctr"/>
            <a:r>
              <a:rPr lang="en-US" sz="3200" dirty="0">
                <a:solidFill>
                  <a:schemeClr val="tx1">
                    <a:lumMod val="95000"/>
                    <a:lumOff val="5000"/>
                  </a:schemeClr>
                </a:solidFill>
                <a:latin typeface="Bebas" pitchFamily="2" charset="0"/>
                <a:ea typeface="Bellota Bold" pitchFamily="50" charset="0"/>
              </a:rPr>
              <a:t>FEEDBACK</a:t>
            </a:r>
          </a:p>
          <a:p>
            <a:pPr algn="ctr"/>
            <a:r>
              <a:rPr lang="en-US" sz="1600" dirty="0"/>
              <a:t>Eric, I understand your busy schedule, but your team signed off on this weeks ago. </a:t>
            </a:r>
          </a:p>
          <a:p>
            <a:pPr algn="ctr"/>
            <a:r>
              <a:rPr lang="en-US" sz="1600" dirty="0"/>
              <a:t>Cybersecurity reports can have notes added.</a:t>
            </a:r>
          </a:p>
          <a:p>
            <a:pPr algn="ctr"/>
            <a:endParaRPr lang="en-US" sz="1000" dirty="0">
              <a:solidFill>
                <a:schemeClr val="tx1">
                  <a:lumMod val="95000"/>
                  <a:lumOff val="5000"/>
                </a:schemeClr>
              </a:solidFill>
            </a:endParaRPr>
          </a:p>
          <a:p>
            <a:pPr algn="ctr"/>
            <a:r>
              <a:rPr lang="en-US" sz="1600" dirty="0">
                <a:solidFill>
                  <a:schemeClr val="tx1">
                    <a:lumMod val="95000"/>
                    <a:lumOff val="5000"/>
                  </a:schemeClr>
                </a:solidFill>
              </a:rPr>
              <a:t>This may be short and to the point but this is not a great answer. </a:t>
            </a:r>
          </a:p>
          <a:p>
            <a:pPr algn="ctr"/>
            <a:r>
              <a:rPr lang="en-US" sz="1600" dirty="0">
                <a:solidFill>
                  <a:schemeClr val="tx1">
                    <a:lumMod val="95000"/>
                    <a:lumOff val="5000"/>
                  </a:schemeClr>
                </a:solidFill>
              </a:rPr>
              <a:t>Here you provide empathy about Eric’s busy schedule and point out his team’s ability to step in for him to keep the project on track. However, pointing out that his team failed to communicate to him, even if true, will anger him as it might seem like you are dismissing him. Then adding that the reports can have notes instead of addressing his demand for administrate rights, will not address his concerns.</a:t>
            </a:r>
          </a:p>
        </p:txBody>
      </p:sp>
      <p:pic>
        <p:nvPicPr>
          <p:cNvPr id="4" name="Paul">
            <a:extLst>
              <a:ext uri="{FF2B5EF4-FFF2-40B4-BE49-F238E27FC236}">
                <a16:creationId xmlns:a16="http://schemas.microsoft.com/office/drawing/2014/main" id="{7A7DA864-0210-40EB-9054-322F0B1BFB34}"/>
              </a:ext>
            </a:extLst>
          </p:cNvPr>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l="-1593" r="1593" b="70635"/>
          <a:stretch/>
        </p:blipFill>
        <p:spPr>
          <a:xfrm>
            <a:off x="3347243" y="927503"/>
            <a:ext cx="2449514" cy="2419350"/>
          </a:xfrm>
          <a:prstGeom prst="ellipse">
            <a:avLst/>
          </a:prstGeom>
        </p:spPr>
      </p:pic>
    </p:spTree>
    <p:custDataLst>
      <p:tags r:id="rId1"/>
    </p:custDataLst>
    <p:extLst>
      <p:ext uri="{BB962C8B-B14F-4D97-AF65-F5344CB8AC3E}">
        <p14:creationId xmlns:p14="http://schemas.microsoft.com/office/powerpoint/2010/main" val="224878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3257550"/>
            <a:ext cx="8839200" cy="2462213"/>
          </a:xfrm>
          <a:prstGeom prst="rect">
            <a:avLst/>
          </a:prstGeom>
          <a:noFill/>
        </p:spPr>
        <p:txBody>
          <a:bodyPr wrap="square" rtlCol="0">
            <a:spAutoFit/>
          </a:bodyPr>
          <a:lstStyle/>
          <a:p>
            <a:pPr algn="ctr"/>
            <a:r>
              <a:rPr lang="en-US" sz="3200" dirty="0">
                <a:solidFill>
                  <a:schemeClr val="tx1">
                    <a:lumMod val="95000"/>
                    <a:lumOff val="5000"/>
                  </a:schemeClr>
                </a:solidFill>
                <a:latin typeface="Bebas" pitchFamily="2" charset="0"/>
                <a:ea typeface="Bellota Bold" pitchFamily="50" charset="0"/>
              </a:rPr>
              <a:t>FEEDBACK</a:t>
            </a:r>
          </a:p>
          <a:p>
            <a:pPr algn="ctr"/>
            <a:r>
              <a:rPr lang="en-US" sz="1600" dirty="0"/>
              <a:t>Eric, I understand your busy schedule, but it is my team’s responsibility to administer the reporting of cybersecurity warnings and the corrections of them. The software will help your team to properly report and track all the security issues, even the mistakes in reporting.   </a:t>
            </a:r>
          </a:p>
          <a:p>
            <a:pPr algn="ctr"/>
            <a:endParaRPr lang="en-US" sz="1000" dirty="0">
              <a:solidFill>
                <a:schemeClr val="tx1">
                  <a:lumMod val="95000"/>
                  <a:lumOff val="5000"/>
                </a:schemeClr>
              </a:solidFill>
            </a:endParaRPr>
          </a:p>
          <a:p>
            <a:pPr algn="ctr"/>
            <a:r>
              <a:rPr lang="en-US" sz="1600" dirty="0">
                <a:solidFill>
                  <a:schemeClr val="tx1">
                    <a:lumMod val="95000"/>
                    <a:lumOff val="5000"/>
                  </a:schemeClr>
                </a:solidFill>
              </a:rPr>
              <a:t>This is a much better response. It shows both empathy and defines your team’s responsibility as administrators of the new software while offering compromise that his team doesn’t need administrative rights to make corrections. He may not be happy to admit errors, but it is how the new software functions and not a deliberate assault from your team to keep them from corrections.  </a:t>
            </a:r>
          </a:p>
        </p:txBody>
      </p:sp>
      <p:pic>
        <p:nvPicPr>
          <p:cNvPr id="2" name="Picture 1">
            <a:extLst>
              <a:ext uri="{FF2B5EF4-FFF2-40B4-BE49-F238E27FC236}">
                <a16:creationId xmlns:a16="http://schemas.microsoft.com/office/drawing/2014/main" id="{C71BC1B6-D134-44D8-AEEA-6B1361C1BCA2}"/>
              </a:ext>
            </a:extLst>
          </p:cNvPr>
          <p:cNvPicPr>
            <a:picLocks noChangeAspect="1"/>
          </p:cNvPicPr>
          <p:nvPr/>
        </p:nvPicPr>
        <p:blipFill>
          <a:blip r:embed="rId4"/>
          <a:stretch>
            <a:fillRect/>
          </a:stretch>
        </p:blipFill>
        <p:spPr>
          <a:xfrm>
            <a:off x="3311926" y="795337"/>
            <a:ext cx="2520147" cy="2462213"/>
          </a:xfrm>
          <a:prstGeom prst="rect">
            <a:avLst/>
          </a:prstGeom>
        </p:spPr>
      </p:pic>
    </p:spTree>
    <p:custDataLst>
      <p:tags r:id="rId1"/>
    </p:custDataLst>
    <p:extLst>
      <p:ext uri="{BB962C8B-B14F-4D97-AF65-F5344CB8AC3E}">
        <p14:creationId xmlns:p14="http://schemas.microsoft.com/office/powerpoint/2010/main" val="16983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hristy"/>
          <p:cNvPicPr>
            <a:picLocks noChangeAspect="1"/>
          </p:cNvPicPr>
          <p:nvPr>
            <p:custDataLst>
              <p:tags r:id="rId2"/>
            </p:custDataLst>
          </p:nvPr>
        </p:nvPicPr>
        <p:blipFill rotWithShape="1">
          <a:blip r:embed="rId6" cstate="print">
            <a:extLst>
              <a:ext uri="{28A0092B-C50C-407E-A947-70E740481C1C}">
                <a14:useLocalDpi xmlns:a14="http://schemas.microsoft.com/office/drawing/2010/main" val="0"/>
              </a:ext>
            </a:extLst>
          </a:blip>
          <a:srcRect b="30311"/>
          <a:stretch/>
        </p:blipFill>
        <p:spPr>
          <a:xfrm>
            <a:off x="-457200" y="1095136"/>
            <a:ext cx="2971800" cy="5762864"/>
          </a:xfrm>
          <a:prstGeom prst="rect">
            <a:avLst/>
          </a:prstGeom>
        </p:spPr>
      </p:pic>
      <p:sp>
        <p:nvSpPr>
          <p:cNvPr id="9" name="Rectangle 8"/>
          <p:cNvSpPr/>
          <p:nvPr/>
        </p:nvSpPr>
        <p:spPr>
          <a:xfrm>
            <a:off x="2514600" y="881437"/>
            <a:ext cx="4267200" cy="57150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67000" y="1116210"/>
            <a:ext cx="3962400" cy="4247317"/>
          </a:xfrm>
          <a:prstGeom prst="rect">
            <a:avLst/>
          </a:prstGeom>
          <a:noFill/>
        </p:spPr>
        <p:txBody>
          <a:bodyPr wrap="square" rtlCol="0">
            <a:spAutoFit/>
          </a:bodyPr>
          <a:lstStyle/>
          <a:p>
            <a:r>
              <a:rPr lang="en-US" sz="2800" dirty="0">
                <a:solidFill>
                  <a:schemeClr val="tx1">
                    <a:lumMod val="95000"/>
                    <a:lumOff val="5000"/>
                  </a:schemeClr>
                </a:solidFill>
                <a:latin typeface="Bebas" pitchFamily="2" charset="0"/>
                <a:ea typeface="Bellota Bold" pitchFamily="50" charset="0"/>
              </a:rPr>
              <a:t>Tone &amp; Empathy</a:t>
            </a:r>
          </a:p>
          <a:p>
            <a:endParaRPr lang="en-US" dirty="0">
              <a:solidFill>
                <a:schemeClr val="tx1">
                  <a:lumMod val="95000"/>
                  <a:lumOff val="5000"/>
                </a:schemeClr>
              </a:solidFill>
            </a:endParaRPr>
          </a:p>
          <a:p>
            <a:r>
              <a:rPr lang="en-US" sz="1600" dirty="0">
                <a:solidFill>
                  <a:schemeClr val="tx1">
                    <a:lumMod val="95000"/>
                    <a:lumOff val="5000"/>
                  </a:schemeClr>
                </a:solidFill>
              </a:rPr>
              <a:t>How you phrase your responses to questions can help to cut off communication issues from exultating out of control. Careful use of your tone and empathy in crafting your answers will go a long way toward making others like and respect you.  </a:t>
            </a:r>
          </a:p>
          <a:p>
            <a:endParaRPr lang="en-US" sz="1600" dirty="0">
              <a:solidFill>
                <a:schemeClr val="tx1">
                  <a:lumMod val="95000"/>
                  <a:lumOff val="5000"/>
                </a:schemeClr>
              </a:solidFill>
            </a:endParaRPr>
          </a:p>
          <a:p>
            <a:r>
              <a:rPr lang="en-US" sz="1600" dirty="0">
                <a:solidFill>
                  <a:schemeClr val="tx1">
                    <a:lumMod val="95000"/>
                    <a:lumOff val="5000"/>
                  </a:schemeClr>
                </a:solidFill>
              </a:rPr>
              <a:t>This is the end of Responding to Exclusion of a Stakeholder. For more Response Coaching, please look under the Communicating Better.</a:t>
            </a:r>
          </a:p>
          <a:p>
            <a:endParaRPr lang="en-US" sz="1600" dirty="0">
              <a:solidFill>
                <a:schemeClr val="tx1">
                  <a:lumMod val="95000"/>
                  <a:lumOff val="5000"/>
                </a:schemeClr>
              </a:solidFill>
            </a:endParaRPr>
          </a:p>
          <a:p>
            <a:r>
              <a:rPr lang="en-US" sz="1600" dirty="0">
                <a:solidFill>
                  <a:schemeClr val="tx1">
                    <a:lumMod val="95000"/>
                    <a:lumOff val="5000"/>
                  </a:schemeClr>
                </a:solidFill>
              </a:rPr>
              <a:t>If you have questions on this topic, please follow up with your communication mentor or email us at: </a:t>
            </a:r>
            <a:r>
              <a:rPr lang="en-US" sz="1600" dirty="0">
                <a:solidFill>
                  <a:schemeClr val="tx1">
                    <a:lumMod val="95000"/>
                    <a:lumOff val="5000"/>
                  </a:schemeClr>
                </a:solidFill>
                <a:hlinkClick r:id="rId7"/>
              </a:rPr>
              <a:t>HRComTeam@training.com</a:t>
            </a:r>
            <a:r>
              <a:rPr lang="en-US" sz="1600" dirty="0">
                <a:solidFill>
                  <a:schemeClr val="tx1">
                    <a:lumMod val="95000"/>
                    <a:lumOff val="5000"/>
                  </a:schemeClr>
                </a:solidFill>
              </a:rPr>
              <a:t>   </a:t>
            </a:r>
          </a:p>
        </p:txBody>
      </p:sp>
      <p:sp>
        <p:nvSpPr>
          <p:cNvPr id="20" name="Text Placeholder 19"/>
          <p:cNvSpPr>
            <a:spLocks noGrp="1"/>
          </p:cNvSpPr>
          <p:nvPr>
            <p:ph type="body" sz="quarter" idx="10"/>
          </p:nvPr>
        </p:nvSpPr>
        <p:spPr/>
        <p:txBody>
          <a:bodyPr/>
          <a:lstStyle/>
          <a:p>
            <a:r>
              <a:rPr lang="en-US" dirty="0"/>
              <a:t>Wrap Up</a:t>
            </a:r>
          </a:p>
        </p:txBody>
      </p:sp>
      <p:pic>
        <p:nvPicPr>
          <p:cNvPr id="2" name="Paul"/>
          <p:cNvPicPr>
            <a:picLocks noChangeAspect="1"/>
          </p:cNvPicPr>
          <p:nvPr>
            <p:custDataLst>
              <p:tags r:id="rId3"/>
            </p:custDataLst>
          </p:nvPr>
        </p:nvPicPr>
        <p:blipFill rotWithShape="1">
          <a:blip r:embed="rId8" cstate="print">
            <a:extLst>
              <a:ext uri="{28A0092B-C50C-407E-A947-70E740481C1C}">
                <a14:useLocalDpi xmlns:a14="http://schemas.microsoft.com/office/drawing/2010/main" val="0"/>
              </a:ext>
            </a:extLst>
          </a:blip>
          <a:srcRect b="39136"/>
          <a:stretch/>
        </p:blipFill>
        <p:spPr>
          <a:xfrm>
            <a:off x="6548451" y="881438"/>
            <a:ext cx="2836530" cy="5959630"/>
          </a:xfrm>
          <a:prstGeom prst="rect">
            <a:avLst/>
          </a:prstGeom>
        </p:spPr>
      </p:pic>
      <p:sp>
        <p:nvSpPr>
          <p:cNvPr id="16" name="Rounded Rectangle 15">
            <a:hlinkClick r:id="" action="ppaction://hlinkshowjump?jump=endshow"/>
          </p:cNvPr>
          <p:cNvSpPr/>
          <p:nvPr/>
        </p:nvSpPr>
        <p:spPr>
          <a:xfrm>
            <a:off x="3962400" y="5943600"/>
            <a:ext cx="1371600" cy="3810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Bellota" pitchFamily="50" charset="0"/>
                <a:ea typeface="Bellota" pitchFamily="50" charset="0"/>
              </a:rPr>
              <a:t>Exit Course</a:t>
            </a:r>
          </a:p>
        </p:txBody>
      </p:sp>
    </p:spTree>
    <p:custDataLst>
      <p:tags r:id="rId1"/>
    </p:custDataLst>
    <p:extLst>
      <p:ext uri="{BB962C8B-B14F-4D97-AF65-F5344CB8AC3E}">
        <p14:creationId xmlns:p14="http://schemas.microsoft.com/office/powerpoint/2010/main" val="365068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REFERENCE_ID" val="ae85ecdc-68b7-46bd-98e6-3b46dbf2e36f"/>
  <p:tag name="ARTICULATE_DESIGN_ID_OFFICE THEME" val="6O1zJvbuioX"/>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5536604-c:\users\nicole\desktop\branched-ppt-scenario\branched-ppt-template.pptx"/>
  <p:tag name="ARTICULATE_PRESENTER_VERSION" val="8"/>
  <p:tag name="ARTICULATE_USED_PAGE_ORIENTATION" val="1"/>
  <p:tag name="ARTICULATE_USED_PAGE_SIZE" val="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59"/>
  <p:tag name="ARTICULATE_NAV_LEVEL" val="1"/>
  <p:tag name="ARTICULATE_TOC_EXPANDED" val="True"/>
  <p:tag name="ARTICULATE_SLIDE_PRESENTER_GUID" val="5e840c65-df6f-41d1-8886-f4b3933cb753"/>
  <p:tag name="ARTICULATE_SLIDE_PAUSE" val="1"/>
  <p:tag name="ARTICULATE_HIDE_SLIDE" val="0"/>
  <p:tag name="ARTICULATE_PLAYER_CONTROL_PREVIOUS" val="False"/>
  <p:tag name="ARTICULATE_PLAYER_CONTROL_NEXT" val="True"/>
  <p:tag name="ARTICULATE_NEXT_BUTTON_ID" val="262"/>
  <p:tag name="ARTICULATE_PREV_BUTTON_ID" val="262"/>
  <p:tag name="ARTICULATE_USED_LAYOUT" val="3"/>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male-00033"/>
  <p:tag name="ARTICULATE_CHARACTER_CROP" val="19013"/>
</p:tagLst>
</file>

<file path=ppt/tags/tag12.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TOC_EXPANDED" val="True"/>
  <p:tag name="ARTICULATE_SLIDE_PRESENTER_GUID" val="5e840c65-df6f-41d1-8886-f4b3933cb753"/>
  <p:tag name="ARTICULATE_SLIDE_PAUSE" val="1"/>
  <p:tag name="ARTICULATE_HIDE_SLIDE" val="0"/>
  <p:tag name="ARTICULATE_PLAYER_CONTROL_PREVIOUS" val="False"/>
  <p:tag name="ARTICULATE_PLAYER_CONTROL_NEXT" val="True"/>
  <p:tag name="ARTICULATE_NEXT_BUTTON_ID" val="262"/>
  <p:tag name="ARTICULATE_USED_LAYOUT" val="3"/>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male-00033"/>
  <p:tag name="ARTICULATE_CHARACTER_CROP" val="19015"/>
</p:tagLst>
</file>

<file path=ppt/tags/tag14.xml><?xml version="1.0" encoding="utf-8"?>
<p:tagLst xmlns:a="http://schemas.openxmlformats.org/drawingml/2006/main" xmlns:r="http://schemas.openxmlformats.org/officeDocument/2006/relationships" xmlns:p="http://schemas.openxmlformats.org/presentationml/2006/main">
  <p:tag name="AUDIO_ID" val="261"/>
  <p:tag name="ARTICULATE_NAV_LEVEL" val="1"/>
  <p:tag name="ARTICULATE_TOC_EXPANDED" val="True"/>
  <p:tag name="ARTICULATE_SLIDE_PRESENTER_GUID" val="5e840c65-df6f-41d1-8886-f4b3933cb753"/>
  <p:tag name="ARTICULATE_SLIDE_PAUSE" val="1"/>
  <p:tag name="ARTICULATE_HIDE_SLIDE" val="0"/>
  <p:tag name="ARTICULATE_PLAYER_CONTROL_PREVIOUS" val="False"/>
  <p:tag name="ARTICULATE_PLAYER_CONTROL_NEXT" val="True"/>
  <p:tag name="ARTICULATE_NEXT_BUTTON_ID" val="262"/>
  <p:tag name="ARTICULATE_USED_LAYOUT" val="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e840c65-df6f-41d1-8886-f4b3933cb753"/>
  <p:tag name="ARTICULATE_SLIDE_PAUSE" val="1"/>
  <p:tag name="ARTICULATE_HIDE_SLIDE" val="0"/>
  <p:tag name="ARTICULATE_PLAYER_CONTROL_PREVIOUS" val="False"/>
  <p:tag name="ARTICULATE_PLAYER_CONTROL_NEXT" val="False"/>
  <p:tag name="ARTICULATE_NEXT_BUTTON_ID" val="258"/>
  <p:tag name="ARTICULATE_PREV_BUTTON_ID" val="256"/>
  <p:tag name="AUDIO_ID" val="270"/>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09"/>
  <p:tag name="ARTICULATE_CHARACTER_CROP" val="102"/>
</p:tagLst>
</file>

<file path=ppt/tags/tag17.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male-00033"/>
  <p:tag name="ARTICULATE_CHARACTER_CROP" val="18985"/>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NAV_LEVEL" val="1"/>
  <p:tag name="ARTICULATE_TOC_EXPANDED" val="True"/>
  <p:tag name="ARTICULATE_SLIDE_PRESENTER_GUID" val="5e840c65-df6f-41d1-8886-f4b3933cb753"/>
  <p:tag name="ARTICULATE_SLIDE_PAUSE" val="1"/>
  <p:tag name="ARTICULATE_HIDE_SLIDE" val="0"/>
  <p:tag name="ARTICULATE_PLAYER_CONTROL_PREVIOUS" val="False"/>
  <p:tag name="ARTICULATE_PLAYER_CONTROL_NEXT" val="False"/>
  <p:tag name="ARTICULATE_USED_LAYOUT"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09"/>
  <p:tag name="ARTICULATE_CHARACTER_CROP" val="77"/>
</p:tagLst>
</file>

<file path=ppt/tags/tag4.xml><?xml version="1.0" encoding="utf-8"?>
<p:tagLst xmlns:a="http://schemas.openxmlformats.org/drawingml/2006/main" xmlns:r="http://schemas.openxmlformats.org/officeDocument/2006/relationships" xmlns:p="http://schemas.openxmlformats.org/presentationml/2006/main">
  <p:tag name="AUDIO_ID" val="257"/>
  <p:tag name="ARTICULATE_NAV_LEVEL" val="1"/>
  <p:tag name="ARTICULATE_TOC_EXPANDED" val="True"/>
  <p:tag name="ARTICULATE_SLIDE_PRESENTER_GUID" val="5e840c65-df6f-41d1-8886-f4b3933cb753"/>
  <p:tag name="ARTICULATE_SLIDE_PAUSE" val="1"/>
  <p:tag name="ARTICULATE_HIDE_SLIDE" val="0"/>
  <p:tag name="ARTICULATE_PLAYER_CONTROL_PREVIOUS" val="True"/>
  <p:tag name="ARTICULATE_PLAYER_CONTROL_NEXT" val="True"/>
  <p:tag name="ARTICULATE_NEXT_BUTTON_ID" val="258"/>
  <p:tag name="ARTICULATE_PREV_BUTTON_ID" val="256"/>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09"/>
  <p:tag name="ARTICULATE_CHARACTER_CROP" val="102"/>
</p:tagLst>
</file>

<file path=ppt/tags/tag6.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male-00033"/>
  <p:tag name="ARTICULATE_CHARACTER_CROP" val="18985"/>
  <p:tag name="DUPLICATEID" val="b216a3f8760d44f08fa7753cb4f79363"/>
</p:tagLst>
</file>

<file path=ppt/tags/tag7.xml><?xml version="1.0" encoding="utf-8"?>
<p:tagLst xmlns:a="http://schemas.openxmlformats.org/drawingml/2006/main" xmlns:r="http://schemas.openxmlformats.org/officeDocument/2006/relationships" xmlns:p="http://schemas.openxmlformats.org/presentationml/2006/main">
  <p:tag name="AUDIO_ID" val="258"/>
  <p:tag name="ARTICULATE_NAV_LEVEL" val="1"/>
  <p:tag name="ARTICULATE_TOC_EXPANDED" val="True"/>
  <p:tag name="ARTICULATE_SLIDE_PRESENTER_GUID" val="5e840c65-df6f-41d1-8886-f4b3933cb753"/>
  <p:tag name="ARTICULATE_SLIDE_PAUSE" val="1"/>
  <p:tag name="ARTICULATE_HIDE_SLIDE" val="0"/>
  <p:tag name="ARTICULATE_PLAYER_CONTROL_PREVIOUS" val="False"/>
  <p:tag name="ARTICULATE_PLAYER_CONTROL_NEXT" val="False"/>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female-00009"/>
  <p:tag name="ARTICULATE_CHARACTER_CROP" val="94"/>
</p:tagLst>
</file>

<file path=ppt/tags/tag9.xml><?xml version="1.0" encoding="utf-8"?>
<p:tagLst xmlns:a="http://schemas.openxmlformats.org/drawingml/2006/main" xmlns:r="http://schemas.openxmlformats.org/officeDocument/2006/relationships" xmlns:p="http://schemas.openxmlformats.org/presentationml/2006/main">
  <p:tag name="ARTICULATE_CHARACTER_TYPE" val="photographic"/>
  <p:tag name="ARTICULATE_CHARACTER_ID" val="photo-male-00033"/>
  <p:tag name="ARTICULATE_CHARACTER_CROP" val="18985"/>
  <p:tag name="DUPLICATEID" val="39d8534b1d1641d485f6f09f5dc97ea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695</Words>
  <Application>Microsoft Office PowerPoint</Application>
  <PresentationFormat>On-screen Show (4:3)</PresentationFormat>
  <Paragraphs>53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Bebas</vt:lpstr>
      <vt:lpstr>Bellota</vt:lpstr>
      <vt:lpstr>Bellota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dc:creator>
  <cp:lastModifiedBy>Meg Verre</cp:lastModifiedBy>
  <cp:revision>58</cp:revision>
  <dcterms:created xsi:type="dcterms:W3CDTF">2017-04-21T12:56:26Z</dcterms:created>
  <dcterms:modified xsi:type="dcterms:W3CDTF">2019-03-06T18:34:36Z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2ACA011C-32C6-420E-BAEF-2A27818E6EBF</vt:lpwstr>
  </property>
  <property fmtid="{D5CDD505-2E9C-101B-9397-08002B2CF9AE}" pid="6" name="ArticulateProjectFull">
    <vt:lpwstr>C:\Users\ods510\Desktop\PPTX Temps 2018\Scenarios PPTX\Sample Branched Course-Responding to Exclusion of a Stakeholder.ppta</vt:lpwstr>
  </property>
</Properties>
</file>