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4" r:id="rId8"/>
    <p:sldId id="260" r:id="rId9"/>
    <p:sldId id="262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B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E2D5F-20E4-49EE-BF64-8173C92B4E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Five Most Dangerous Email Attachments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6AEF6-0DB0-45E3-8EA9-651F29A10C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Cyber Security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58BD217-60F7-4FF7-B17C-DCA765F61692}"/>
              </a:ext>
            </a:extLst>
          </p:cNvPr>
          <p:cNvGrpSpPr/>
          <p:nvPr/>
        </p:nvGrpSpPr>
        <p:grpSpPr>
          <a:xfrm>
            <a:off x="4216868" y="5601143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E70CCFC-9AD1-4709-BCCB-AC6560659E6C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C17B427-7EAE-4C51-895D-5F0CA440C4F1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7C080F0-9A0B-4C17-847E-623642AA5DA3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F1894161-F8AD-4A92-9767-5EF49435528B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F093E330-6A3A-4065-9442-7E39C22DE37A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D916271-B65D-411F-A05F-A6F0BDB1D7A4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A7274F0-8B40-4DC8-AEAE-0E25F2D5CFB7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FB056F56-B031-4FC8-AB42-2657527C382B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AF2158C5-E07C-4687-944F-516B86A9F2AF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6A0C370-6B9D-4DDA-B2CD-85F8885C853E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7321900-2311-4521-9BED-D9A026EFB3C0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02D33ACA-8955-4219-B715-6D8073610AC6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E0BD499-9D49-4A3F-AE54-1E87FC95B446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56B4F7AB-0D87-4EAB-8707-C6B6EA3A830D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85955950-2751-4738-9FDD-E74C8139CCA4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05539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84A8-C6E6-4FA4-8A3B-44004A78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to 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83CF-0C9A-47A0-AED0-3B8A7625A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754" y="596942"/>
            <a:ext cx="7049192" cy="56641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>
                <a:solidFill>
                  <a:srgbClr val="10B6F4"/>
                </a:solidFill>
              </a:rPr>
              <a:t>Help to avoid a </a:t>
            </a:r>
            <a:r>
              <a:rPr lang="en-US" sz="4000" i="1" dirty="0"/>
              <a:t>nasty ransomware </a:t>
            </a:r>
            <a:r>
              <a:rPr lang="en-US" sz="4000" i="1" dirty="0">
                <a:solidFill>
                  <a:srgbClr val="10B6F4"/>
                </a:solidFill>
              </a:rPr>
              <a:t>or some </a:t>
            </a:r>
            <a:r>
              <a:rPr lang="en-US" sz="4000" i="1" dirty="0">
                <a:solidFill>
                  <a:srgbClr val="FF0000"/>
                </a:solidFill>
              </a:rPr>
              <a:t>crypto-mining malware infection </a:t>
            </a:r>
            <a:r>
              <a:rPr lang="en-US" sz="4000" i="1" dirty="0">
                <a:solidFill>
                  <a:srgbClr val="10B6F4"/>
                </a:solidFill>
              </a:rPr>
              <a:t>from occurring on your computer.</a:t>
            </a:r>
          </a:p>
          <a:p>
            <a:pPr marL="0" indent="0" algn="ctr">
              <a:buNone/>
            </a:pPr>
            <a:r>
              <a:rPr lang="en-US" sz="4000" i="1" dirty="0">
                <a:solidFill>
                  <a:srgbClr val="FF0000"/>
                </a:solidFill>
              </a:rPr>
              <a:t>Don’t Click on Attachments.</a:t>
            </a:r>
            <a:endParaRPr lang="en-US" sz="4000" dirty="0">
              <a:solidFill>
                <a:srgbClr val="FF000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8A5E152-12C6-4FA2-90C3-589DE34B300E}"/>
              </a:ext>
            </a:extLst>
          </p:cNvPr>
          <p:cNvGrpSpPr/>
          <p:nvPr/>
        </p:nvGrpSpPr>
        <p:grpSpPr>
          <a:xfrm>
            <a:off x="2715705" y="5343402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D56A825-895E-4757-995F-62A9FB7FE594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9C1BD88-73CA-4E3F-8FB2-FE3AD8C589C4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3DE6E8B-1D12-400E-8CC7-FEB998E51C78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C5FF07BB-2C6F-403B-9A47-44BF6883FBEC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8CBBAE33-2BCE-4C8F-BE4B-A6CED682F008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419530E-E0F9-4836-9551-F87034DFC768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1A5258D-E8A7-42E0-BF94-B44C0B3E0F0E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33DD76C-0973-49C9-B460-AE826E1E537A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CA4D543C-AE92-487D-B473-E8E1C1E43BA9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600B341-9095-4058-9A4A-1C1CAE9D070A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ECCA40-BDFF-4063-AA36-B59E9136DA76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15DCF911-5B5F-4386-9608-7E2295F5BB2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2F18143-BA74-4538-B2BD-C99BC386BAED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53B6C78-93D4-45F1-88E0-97CB7EE96CDC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4A24B504-246F-44A1-9CF6-46D1B3EB3F54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81065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755D-8829-40C1-9F2D-B4AB8D0F9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F9325-1769-4FA6-BD37-1665229EA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sz="3600" i="1" dirty="0">
                <a:solidFill>
                  <a:srgbClr val="10B6F4"/>
                </a:solidFill>
              </a:rPr>
              <a:t>All </a:t>
            </a:r>
            <a:r>
              <a:rPr lang="en-US" sz="3600" i="1" dirty="0"/>
              <a:t>internal files or </a:t>
            </a:r>
            <a:r>
              <a:rPr lang="en-US" sz="3600" i="1" dirty="0">
                <a:solidFill>
                  <a:srgbClr val="10B6F4"/>
                </a:solidFill>
              </a:rPr>
              <a:t>attachments </a:t>
            </a:r>
            <a:r>
              <a:rPr lang="en-US" sz="3600" i="1" dirty="0">
                <a:solidFill>
                  <a:srgbClr val="FF0000"/>
                </a:solidFill>
              </a:rPr>
              <a:t>Must Be Placed in our “Cloud File” System</a:t>
            </a:r>
            <a:r>
              <a:rPr lang="en-US" sz="3600" i="1" dirty="0">
                <a:solidFill>
                  <a:srgbClr val="10B6F4"/>
                </a:solidFill>
              </a:rPr>
              <a:t> for sharing or editing.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D0C2ACB-6765-4191-A1C2-F03D9CCF2A31}"/>
              </a:ext>
            </a:extLst>
          </p:cNvPr>
          <p:cNvGrpSpPr/>
          <p:nvPr/>
        </p:nvGrpSpPr>
        <p:grpSpPr>
          <a:xfrm>
            <a:off x="2684386" y="5318510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3F84918-72B7-4509-8200-FA2303512821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3E6989D-E834-458E-A932-8AEBF409EC23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0FC27B52-A141-41A3-B68B-2B86C065E44B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608E0CDD-B569-460E-B5E5-1CE1FCE10A1F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DE98F396-2860-4D24-B95D-EC787C429B6D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793CEAC-4E89-463D-91D8-66E3AB7EA6A4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FFA094F-4393-4D5A-BEEF-C5B27FD38DDA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295DD72F-C860-44A0-A489-780E99C2D462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4D446970-09B9-4889-BDE2-AB8DB9FE61AD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82CEA02-8B2A-4CAA-9C53-454B403FF465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BFB48A7-53F5-4657-B8EA-6D9817A78A25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8FE80EF5-842C-4111-99F8-0B889BD19F29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B485FA6-9728-4608-81CF-C309361A3684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7C22148-87ED-420F-BF1E-E765239807C0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E31E4E87-1A56-49A7-88F3-4E9A8C22827C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9733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755D-8829-40C1-9F2D-B4AB8D0F9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F9325-1769-4FA6-BD37-1665229E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896" y="1379145"/>
            <a:ext cx="6512436" cy="4099709"/>
          </a:xfrm>
        </p:spPr>
        <p:txBody>
          <a:bodyPr/>
          <a:lstStyle/>
          <a:p>
            <a:pPr marL="0" indent="0" algn="r">
              <a:buNone/>
            </a:pPr>
            <a:r>
              <a:rPr lang="en-US" sz="3600" i="1" dirty="0">
                <a:solidFill>
                  <a:srgbClr val="10B6F4"/>
                </a:solidFill>
              </a:rPr>
              <a:t>Any </a:t>
            </a:r>
            <a:r>
              <a:rPr lang="en-US" sz="3600" i="1" dirty="0"/>
              <a:t>External email attachments </a:t>
            </a:r>
            <a:r>
              <a:rPr lang="en-US" sz="3600" i="1" dirty="0">
                <a:solidFill>
                  <a:srgbClr val="FF0000"/>
                </a:solidFill>
              </a:rPr>
              <a:t>MUST</a:t>
            </a:r>
            <a:r>
              <a:rPr lang="en-US" sz="3600" i="1" dirty="0">
                <a:solidFill>
                  <a:srgbClr val="10B6F4"/>
                </a:solidFill>
              </a:rPr>
              <a:t> go to a </a:t>
            </a:r>
            <a:r>
              <a:rPr lang="en-US" sz="3600" i="1" dirty="0">
                <a:solidFill>
                  <a:srgbClr val="FF0000"/>
                </a:solidFill>
              </a:rPr>
              <a:t>Drop Box </a:t>
            </a:r>
            <a:r>
              <a:rPr lang="en-US" sz="3600" i="1" dirty="0">
                <a:solidFill>
                  <a:srgbClr val="10B6F4"/>
                </a:solidFill>
              </a:rPr>
              <a:t>account for our </a:t>
            </a:r>
            <a:r>
              <a:rPr lang="en-US" sz="3600" b="1" dirty="0">
                <a:solidFill>
                  <a:srgbClr val="FF0000"/>
                </a:solidFill>
              </a:rPr>
              <a:t>NEW</a:t>
            </a:r>
            <a:r>
              <a:rPr lang="en-US" sz="3600" i="1" dirty="0">
                <a:solidFill>
                  <a:srgbClr val="10B6F4"/>
                </a:solidFill>
              </a:rPr>
              <a:t> </a:t>
            </a:r>
            <a:r>
              <a:rPr lang="en-US" sz="3600" i="1" dirty="0"/>
              <a:t>Cyber Security Scanning </a:t>
            </a:r>
            <a:r>
              <a:rPr lang="en-US" sz="3600" i="1" dirty="0">
                <a:solidFill>
                  <a:srgbClr val="10B6F4"/>
                </a:solidFill>
              </a:rPr>
              <a:t>process. 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F717F05-1218-4D09-B04A-FE17B4EFAA8E}"/>
              </a:ext>
            </a:extLst>
          </p:cNvPr>
          <p:cNvGrpSpPr/>
          <p:nvPr/>
        </p:nvGrpSpPr>
        <p:grpSpPr>
          <a:xfrm>
            <a:off x="2903220" y="5335135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D12E714-8803-4E91-9B3E-FABCBFCF57DB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4DE4E16-BCA6-41C8-BD62-EA2D11BCA4CD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22ECC6D0-6F40-4C5C-B388-306753B16680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2242B064-C683-425E-8D91-ECAC4760C506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AD0DD0CD-87C8-4F14-A1DB-B49263E1566C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CF1ACDF-CD33-4625-916C-8834AFDA8783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C01FCD1-D7A3-4524-998F-788ED60632D6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D6E774A5-C8E1-43CB-9C40-0A394D66E407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E03B4C58-3264-416D-B01A-43BF2E3A5CAC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81D80C8-C5AD-47F1-9A54-8343D58B332E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A736BF7-2976-44CE-A387-9BE5099188EA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5CA17FBF-2715-4B65-8E47-28FE3BCB52F6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001971E-3B58-4E38-BAEE-AC4D5C9E47F1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B0B1734-71BB-40DF-A510-E20F12AC4791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6B3F07C0-E582-4231-A760-D26278B588BA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7719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A2CA5C-8106-4E03-A2DD-A5B63F6D6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 Yourself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90E3D-F715-48EE-B24F-0804E3FCE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3409" y="2339669"/>
            <a:ext cx="6269591" cy="1807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10B6F4"/>
                </a:solidFill>
              </a:rPr>
              <a:t>92% reduction </a:t>
            </a:r>
            <a:r>
              <a:rPr lang="en-US" sz="2400" i="1" dirty="0"/>
              <a:t>of all malicious emails and SPAM in 2017.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400" i="1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E353906-E9C4-4CC7-B6E5-C54569CF786F}"/>
              </a:ext>
            </a:extLst>
          </p:cNvPr>
          <p:cNvGrpSpPr/>
          <p:nvPr/>
        </p:nvGrpSpPr>
        <p:grpSpPr>
          <a:xfrm>
            <a:off x="2858087" y="5225371"/>
            <a:ext cx="1379095" cy="917656"/>
            <a:chOff x="4452079" y="1369839"/>
            <a:chExt cx="2773180" cy="2306007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5719C0E-D3A7-48BE-BC29-74B5BEB3CBCE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27390E5-7EC3-44F0-90AC-FB67C169A901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8934EB2-2341-416F-88C1-403C1BEDF18C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ardrop 23">
                <a:extLst>
                  <a:ext uri="{FF2B5EF4-FFF2-40B4-BE49-F238E27FC236}">
                    <a16:creationId xmlns:a16="http://schemas.microsoft.com/office/drawing/2014/main" id="{E3AE9586-25E4-4FBF-AB42-35280CA6DF09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ardrop 24">
                <a:extLst>
                  <a:ext uri="{FF2B5EF4-FFF2-40B4-BE49-F238E27FC236}">
                    <a16:creationId xmlns:a16="http://schemas.microsoft.com/office/drawing/2014/main" id="{99F9D118-6B7A-42A8-BD4E-0B866C7F15B7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F746D6A-FA82-4272-AE23-3FB0DE561912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A79A9EFC-F7C2-41B5-A10A-DEABB54DC8EA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ACA07727-59F5-4D0D-83F5-460BED6DC26E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Moon 13">
              <a:extLst>
                <a:ext uri="{FF2B5EF4-FFF2-40B4-BE49-F238E27FC236}">
                  <a16:creationId xmlns:a16="http://schemas.microsoft.com/office/drawing/2014/main" id="{EAD8B3FE-A313-47B1-89B4-3009CC1B7641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A0D7C27-6D33-4582-B408-4DA7C53FF833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3AC0333D-8AAD-4CEF-B0BF-1D5F27B74C37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Partial Circle 19">
                <a:extLst>
                  <a:ext uri="{FF2B5EF4-FFF2-40B4-BE49-F238E27FC236}">
                    <a16:creationId xmlns:a16="http://schemas.microsoft.com/office/drawing/2014/main" id="{B70B9528-DB52-4C3D-803E-1ADB20180B7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7FEA659-2261-4E13-B5F5-1C03930F1F8C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3DD5BB1-CAE2-4308-ABE4-641CD7E35617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Partial Circle 17">
                <a:extLst>
                  <a:ext uri="{FF2B5EF4-FFF2-40B4-BE49-F238E27FC236}">
                    <a16:creationId xmlns:a16="http://schemas.microsoft.com/office/drawing/2014/main" id="{CE76BD4D-C98C-4201-A9F9-81E063CAF895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0017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A2CA5C-8106-4E03-A2DD-A5B63F6D6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 Us All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16CBC51-A345-4027-95AA-3642241E2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4757" y="1695797"/>
            <a:ext cx="6498244" cy="362434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300" b="1" i="1" dirty="0">
                <a:solidFill>
                  <a:srgbClr val="FF0000"/>
                </a:solidFill>
              </a:rPr>
              <a:t>Our</a:t>
            </a:r>
            <a:r>
              <a:rPr lang="en-US" sz="4300" i="1" dirty="0">
                <a:solidFill>
                  <a:srgbClr val="FF0000"/>
                </a:solidFill>
              </a:rPr>
              <a:t>  </a:t>
            </a:r>
            <a:r>
              <a:rPr lang="en-US" sz="4300" b="1" i="1" dirty="0">
                <a:solidFill>
                  <a:srgbClr val="10B6F4"/>
                </a:solidFill>
              </a:rPr>
              <a:t>Goal </a:t>
            </a:r>
            <a:r>
              <a:rPr lang="en-US" sz="4300" i="1" dirty="0">
                <a:solidFill>
                  <a:srgbClr val="FF0000"/>
                </a:solidFill>
              </a:rPr>
              <a:t>- </a:t>
            </a:r>
            <a:r>
              <a:rPr lang="en-US" sz="4300" b="1" dirty="0">
                <a:solidFill>
                  <a:srgbClr val="FF0000"/>
                </a:solidFill>
              </a:rPr>
              <a:t>100%</a:t>
            </a:r>
            <a:r>
              <a:rPr lang="en-US" sz="4300" i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10B6F4"/>
                </a:solidFill>
              </a:rPr>
              <a:t>reduction </a:t>
            </a:r>
            <a:r>
              <a:rPr lang="en-US" sz="3800" dirty="0">
                <a:solidFill>
                  <a:srgbClr val="10B6F4"/>
                </a:solidFill>
              </a:rPr>
              <a:t>of</a:t>
            </a:r>
            <a:r>
              <a:rPr lang="en-US" sz="3800" i="1" dirty="0">
                <a:solidFill>
                  <a:srgbClr val="10B6F4"/>
                </a:solidFill>
              </a:rPr>
              <a:t> </a:t>
            </a:r>
            <a:r>
              <a:rPr lang="en-US" sz="3800" b="1" dirty="0">
                <a:solidFill>
                  <a:srgbClr val="10B6F4"/>
                </a:solidFill>
              </a:rPr>
              <a:t>All</a:t>
            </a:r>
            <a:r>
              <a:rPr lang="en-US" sz="3800" i="1" dirty="0">
                <a:solidFill>
                  <a:srgbClr val="10B6F4"/>
                </a:solidFill>
              </a:rPr>
              <a:t> </a:t>
            </a:r>
            <a:r>
              <a:rPr lang="en-US" sz="3800" i="1" dirty="0"/>
              <a:t>malicious emails </a:t>
            </a:r>
            <a:r>
              <a:rPr lang="en-US" sz="3800" i="1" dirty="0">
                <a:solidFill>
                  <a:srgbClr val="10B6F4"/>
                </a:solidFill>
              </a:rPr>
              <a:t>and</a:t>
            </a:r>
            <a:r>
              <a:rPr lang="en-US" sz="3800" i="1" dirty="0"/>
              <a:t> SPAM attacks </a:t>
            </a:r>
            <a:r>
              <a:rPr lang="en-US" sz="3800" i="1" dirty="0">
                <a:solidFill>
                  <a:srgbClr val="10B6F4"/>
                </a:solidFill>
              </a:rPr>
              <a:t>in </a:t>
            </a:r>
            <a:r>
              <a:rPr lang="en-US" sz="5200" i="1" dirty="0">
                <a:solidFill>
                  <a:srgbClr val="10B6F4"/>
                </a:solidFill>
              </a:rPr>
              <a:t>2018</a:t>
            </a:r>
            <a:r>
              <a:rPr lang="en-US" sz="4300" i="1" dirty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56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A2CA5C-8106-4E03-A2DD-A5B63F6D6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 Yourself Red Flags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90E3D-F715-48EE-B24F-0804E3FCE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3777" y="1448505"/>
            <a:ext cx="6269591" cy="1807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10B6F4"/>
                </a:solidFill>
              </a:rPr>
              <a:t>85% </a:t>
            </a:r>
            <a:r>
              <a:rPr lang="en-US" sz="2400" i="1" dirty="0"/>
              <a:t>of all malicious emails have a .DOC, .XLS, .PDF, .ZIP, or .7Z attached.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4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F22F4D-5257-47BE-AAE4-71C91588E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000" l="10000" r="90000">
                        <a14:foregroundMark x1="29667" y1="6667" x2="30333" y2="23667"/>
                        <a14:foregroundMark x1="30333" y1="23667" x2="21333" y2="40333"/>
                        <a14:foregroundMark x1="21333" y1="40333" x2="14000" y2="92333"/>
                        <a14:foregroundMark x1="14000" y1="92333" x2="12333" y2="94000"/>
                        <a14:foregroundMark x1="16333" y1="66000" x2="15667" y2="85333"/>
                        <a14:foregroundMark x1="15667" y1="85333" x2="21000" y2="59667"/>
                        <a14:foregroundMark x1="12333" y1="91667" x2="14333" y2="73000"/>
                        <a14:foregroundMark x1="14333" y1="73000" x2="16333" y2="736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74471" y="3851648"/>
            <a:ext cx="595659" cy="5956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C6D0A4-3E3A-468B-9411-016208F897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000" l="10000" r="90000">
                        <a14:foregroundMark x1="29667" y1="6667" x2="30333" y2="23667"/>
                        <a14:foregroundMark x1="30333" y1="23667" x2="21333" y2="40333"/>
                        <a14:foregroundMark x1="21333" y1="40333" x2="14000" y2="92333"/>
                        <a14:foregroundMark x1="14000" y1="92333" x2="12333" y2="94000"/>
                        <a14:foregroundMark x1="16333" y1="66000" x2="15667" y2="85333"/>
                        <a14:foregroundMark x1="15667" y1="85333" x2="21000" y2="59667"/>
                        <a14:foregroundMark x1="12333" y1="91667" x2="14333" y2="73000"/>
                        <a14:foregroundMark x1="14333" y1="73000" x2="16333" y2="736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3424" y="3851648"/>
            <a:ext cx="595659" cy="595659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16CBC51-A345-4027-95AA-3642241E2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0978" y="3851410"/>
            <a:ext cx="6272022" cy="1191793"/>
          </a:xfrm>
        </p:spPr>
        <p:txBody>
          <a:bodyPr/>
          <a:lstStyle/>
          <a:p>
            <a:pPr marL="0" indent="0" algn="r">
              <a:buNone/>
            </a:pPr>
            <a:r>
              <a:rPr lang="en-US" sz="2800" dirty="0">
                <a:solidFill>
                  <a:srgbClr val="FF0000"/>
                </a:solidFill>
              </a:rPr>
              <a:t>These are the </a:t>
            </a:r>
            <a:r>
              <a:rPr lang="en-US" sz="2800" b="1" i="1" dirty="0">
                <a:solidFill>
                  <a:srgbClr val="FF0000"/>
                </a:solidFill>
              </a:rPr>
              <a:t>Go-to Weapons </a:t>
            </a:r>
            <a:r>
              <a:rPr lang="en-US" sz="2800" dirty="0">
                <a:solidFill>
                  <a:srgbClr val="FF0000"/>
                </a:solidFill>
              </a:rPr>
              <a:t>in a criminal hacker's email attack .</a:t>
            </a:r>
            <a:endParaRPr lang="en-US" sz="2800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D5DF93B-3E1F-4522-9465-43741326BA4F}"/>
              </a:ext>
            </a:extLst>
          </p:cNvPr>
          <p:cNvGrpSpPr/>
          <p:nvPr/>
        </p:nvGrpSpPr>
        <p:grpSpPr>
          <a:xfrm>
            <a:off x="2774408" y="5218757"/>
            <a:ext cx="1379095" cy="917656"/>
            <a:chOff x="4452079" y="1369839"/>
            <a:chExt cx="2773180" cy="230600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ACB5097-7159-4955-8B37-CC7AB8A53EE7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60FD0EE-6CDA-4B3B-B03E-C6B126344B1B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0EE84BD-3104-473F-95BF-E654F61FFBDE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ardrop 24">
                <a:extLst>
                  <a:ext uri="{FF2B5EF4-FFF2-40B4-BE49-F238E27FC236}">
                    <a16:creationId xmlns:a16="http://schemas.microsoft.com/office/drawing/2014/main" id="{274FF7FD-0ADA-40F7-B5F6-9D52446F267E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ardrop 25">
                <a:extLst>
                  <a:ext uri="{FF2B5EF4-FFF2-40B4-BE49-F238E27FC236}">
                    <a16:creationId xmlns:a16="http://schemas.microsoft.com/office/drawing/2014/main" id="{689CD410-AC9B-4D6E-8F75-C29E25124265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C45A5D3-35AE-4E0F-899E-952BC3A073A9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EA03C5ED-978A-48CE-9055-B2A1676FF5E2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78DF5597-9362-480F-A791-7958D6E19E57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Moon 14">
              <a:extLst>
                <a:ext uri="{FF2B5EF4-FFF2-40B4-BE49-F238E27FC236}">
                  <a16:creationId xmlns:a16="http://schemas.microsoft.com/office/drawing/2014/main" id="{CE6321F7-0E4C-4A5C-8842-E765433C3409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EF1D525-7B01-4907-A75B-763CF145E827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06D90DB4-6800-46E0-9073-F0431304509D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Partial Circle 20">
                <a:extLst>
                  <a:ext uri="{FF2B5EF4-FFF2-40B4-BE49-F238E27FC236}">
                    <a16:creationId xmlns:a16="http://schemas.microsoft.com/office/drawing/2014/main" id="{7D2AEF91-DADC-48B7-A7A0-0BFF34A3702A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20F619A-8B31-4371-84B2-80F8FD443F4C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DD53213B-C3EA-4D06-A3DB-3C173F4B73BE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Partial Circle 18">
                <a:extLst>
                  <a:ext uri="{FF2B5EF4-FFF2-40B4-BE49-F238E27FC236}">
                    <a16:creationId xmlns:a16="http://schemas.microsoft.com/office/drawing/2014/main" id="{DC6DF6B2-9E6E-4582-833D-091EA9B9BB9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6883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A2CA5C-8106-4E03-A2DD-A5B63F6D6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Spotting Red Flags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90E3D-F715-48EE-B24F-0804E3FCE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17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10B6F4"/>
                </a:solidFill>
              </a:rPr>
              <a:t>95% </a:t>
            </a:r>
            <a:r>
              <a:rPr lang="en-US" sz="2400" i="1" dirty="0"/>
              <a:t>of all true malicious emails have</a:t>
            </a:r>
            <a:r>
              <a:rPr lang="en-US" sz="2400" dirty="0"/>
              <a:t> .DOC, .XLS, .PDF, .ZIP, or .7Z</a:t>
            </a:r>
            <a:r>
              <a:rPr lang="en-US" sz="2400" i="1" dirty="0"/>
              <a:t> </a:t>
            </a:r>
            <a:r>
              <a:rPr lang="en-US" sz="2800" i="1" dirty="0">
                <a:solidFill>
                  <a:srgbClr val="10B6F4"/>
                </a:solidFill>
              </a:rPr>
              <a:t>"paperclipped"</a:t>
            </a:r>
            <a:r>
              <a:rPr lang="en-US" sz="2400" i="1" dirty="0"/>
              <a:t> to an email message …</a:t>
            </a:r>
          </a:p>
          <a:p>
            <a:pPr marL="0" indent="0">
              <a:buNone/>
            </a:pPr>
            <a:endParaRPr lang="en-US" sz="2400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6AE8A-D598-4C2B-9F83-AC57BC0E7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0878" y="2996738"/>
            <a:ext cx="6671271" cy="19305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i="1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sz="2800" i="1" dirty="0">
                <a:solidFill>
                  <a:srgbClr val="FF0000"/>
                </a:solidFill>
              </a:rPr>
              <a:t>SHOULD ALWAYS TELL YOU TO PROCEED WITH EXTREME CAUTION</a:t>
            </a:r>
          </a:p>
          <a:p>
            <a:pPr marL="0" indent="0">
              <a:buNone/>
            </a:pPr>
            <a:endParaRPr lang="en-US" sz="2800" b="1" i="1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F22F4D-5257-47BE-AAE4-71C91588E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000" l="10000" r="90000">
                        <a14:foregroundMark x1="29667" y1="6667" x2="30333" y2="23667"/>
                        <a14:foregroundMark x1="30333" y1="23667" x2="21333" y2="40333"/>
                        <a14:foregroundMark x1="21333" y1="40333" x2="14000" y2="92333"/>
                        <a14:foregroundMark x1="14000" y1="92333" x2="12333" y2="94000"/>
                        <a14:foregroundMark x1="16333" y1="66000" x2="15667" y2="85333"/>
                        <a14:foregroundMark x1="15667" y1="85333" x2="21000" y2="59667"/>
                        <a14:foregroundMark x1="12333" y1="91667" x2="14333" y2="73000"/>
                        <a14:foregroundMark x1="14333" y1="73000" x2="16333" y2="736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74471" y="3851648"/>
            <a:ext cx="595659" cy="5956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C6D0A4-3E3A-468B-9411-016208F897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000" l="10000" r="90000">
                        <a14:foregroundMark x1="29667" y1="6667" x2="30333" y2="23667"/>
                        <a14:foregroundMark x1="30333" y1="23667" x2="21333" y2="40333"/>
                        <a14:foregroundMark x1="21333" y1="40333" x2="14000" y2="92333"/>
                        <a14:foregroundMark x1="14000" y1="92333" x2="12333" y2="94000"/>
                        <a14:foregroundMark x1="16333" y1="66000" x2="15667" y2="85333"/>
                        <a14:foregroundMark x1="15667" y1="85333" x2="21000" y2="59667"/>
                        <a14:foregroundMark x1="12333" y1="91667" x2="14333" y2="73000"/>
                        <a14:foregroundMark x1="14333" y1="73000" x2="16333" y2="736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3424" y="3851648"/>
            <a:ext cx="595659" cy="59565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1AB2AB9-3031-497C-84FE-9CDBAC8FC78E}"/>
              </a:ext>
            </a:extLst>
          </p:cNvPr>
          <p:cNvGrpSpPr/>
          <p:nvPr/>
        </p:nvGrpSpPr>
        <p:grpSpPr>
          <a:xfrm>
            <a:off x="2791035" y="5391588"/>
            <a:ext cx="1379095" cy="917656"/>
            <a:chOff x="4452079" y="1369839"/>
            <a:chExt cx="2773180" cy="230600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CB733DA-834C-42A3-AB1C-ABC77FD09001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2DA3873-E5F7-4B9D-8754-AAB5BE123270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310870BA-77DE-455D-BCCE-4A3F58C084E3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ardrop 22">
                <a:extLst>
                  <a:ext uri="{FF2B5EF4-FFF2-40B4-BE49-F238E27FC236}">
                    <a16:creationId xmlns:a16="http://schemas.microsoft.com/office/drawing/2014/main" id="{86B1375F-1341-4F29-8A22-174719B0AF6D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ardrop 23">
                <a:extLst>
                  <a:ext uri="{FF2B5EF4-FFF2-40B4-BE49-F238E27FC236}">
                    <a16:creationId xmlns:a16="http://schemas.microsoft.com/office/drawing/2014/main" id="{2AC5D3E4-9D8E-4C0F-A856-D8D6011068CE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DA81BB6-0233-48FB-966A-E1086D598185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87A22002-3A90-44F5-B59B-2F3F2FBB0BBA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588D5633-0847-4350-B716-463930823FFD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Moon 12">
              <a:extLst>
                <a:ext uri="{FF2B5EF4-FFF2-40B4-BE49-F238E27FC236}">
                  <a16:creationId xmlns:a16="http://schemas.microsoft.com/office/drawing/2014/main" id="{C1671395-E8E4-4E12-A426-B15B384495B2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CD660B6-EE28-45E5-B07D-1BDACA126F7A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57A5C13F-2526-4FBC-8475-12451751D09C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Partial Circle 18">
                <a:extLst>
                  <a:ext uri="{FF2B5EF4-FFF2-40B4-BE49-F238E27FC236}">
                    <a16:creationId xmlns:a16="http://schemas.microsoft.com/office/drawing/2014/main" id="{E0253F97-D90E-4520-94ED-46BDD8D29005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E414B7E-E7EA-4BC7-954A-2C21CB36CEBF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C2B21C1D-A00E-4B02-9DC6-D6052ED2172A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Partial Circle 16">
                <a:extLst>
                  <a:ext uri="{FF2B5EF4-FFF2-40B4-BE49-F238E27FC236}">
                    <a16:creationId xmlns:a16="http://schemas.microsoft.com/office/drawing/2014/main" id="{B99F69EE-643F-4E87-9AFE-658DCA590D29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75642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574A3-087F-437C-A472-072FECA4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the Email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B2777-E51E-41FE-BBF8-638688AB8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69447" y="1489060"/>
            <a:ext cx="5370022" cy="2382651"/>
          </a:xfrm>
        </p:spPr>
        <p:txBody>
          <a:bodyPr>
            <a:normAutofit/>
          </a:bodyPr>
          <a:lstStyle/>
          <a:p>
            <a:r>
              <a:rPr lang="en-US" sz="2400" dirty="0"/>
              <a:t>Does the sender's email address match up with the name (e.g. bob.smith@1232mail.com and Bob Smith)?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B6CE8A-6334-4AA3-8ED3-D59946F71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9447" y="3439333"/>
            <a:ext cx="5370022" cy="1370401"/>
          </a:xfrm>
        </p:spPr>
        <p:txBody>
          <a:bodyPr>
            <a:normAutofit/>
          </a:bodyPr>
          <a:lstStyle/>
          <a:p>
            <a:r>
              <a:rPr lang="en-US" sz="2400" dirty="0"/>
              <a:t>Is the sender someone you recognize and trust?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7E2220-403E-4071-8613-31E1C2A7FAAA}"/>
              </a:ext>
            </a:extLst>
          </p:cNvPr>
          <p:cNvGrpSpPr/>
          <p:nvPr/>
        </p:nvGrpSpPr>
        <p:grpSpPr>
          <a:xfrm>
            <a:off x="2853582" y="5235383"/>
            <a:ext cx="1379095" cy="917656"/>
            <a:chOff x="4452079" y="1369839"/>
            <a:chExt cx="2773180" cy="230600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19E7519-E923-4C6B-BB81-DE2FB8D08E00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BA269A8-4FE9-4494-B9A7-8B62C585CB7C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7B8E7024-EB79-47D5-B047-1A8D7A9E5998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ardrop 19">
                <a:extLst>
                  <a:ext uri="{FF2B5EF4-FFF2-40B4-BE49-F238E27FC236}">
                    <a16:creationId xmlns:a16="http://schemas.microsoft.com/office/drawing/2014/main" id="{D3A3DFD9-8934-4E51-A5CA-7A11050118D9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ardrop 20">
                <a:extLst>
                  <a:ext uri="{FF2B5EF4-FFF2-40B4-BE49-F238E27FC236}">
                    <a16:creationId xmlns:a16="http://schemas.microsoft.com/office/drawing/2014/main" id="{9E263277-4BB6-4D33-81E4-EDD96440E328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5A664B7-D7CB-4B7F-B604-40371429BDA8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8EC4707A-824F-4594-A50D-069A77908AE8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3E851D63-200B-4182-9833-73144337EA01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Moon 9">
              <a:extLst>
                <a:ext uri="{FF2B5EF4-FFF2-40B4-BE49-F238E27FC236}">
                  <a16:creationId xmlns:a16="http://schemas.microsoft.com/office/drawing/2014/main" id="{71A35C2A-0D19-431E-B85B-9295447D4C39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E14D8F3-2CB0-417C-BC11-006989606637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032E35C7-0097-491F-854E-C3B0497110EF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Partial Circle 15">
                <a:extLst>
                  <a:ext uri="{FF2B5EF4-FFF2-40B4-BE49-F238E27FC236}">
                    <a16:creationId xmlns:a16="http://schemas.microsoft.com/office/drawing/2014/main" id="{2D43A2F2-A8BA-4620-AE5C-7D2D4E3CBBD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53C3203-06EB-4E6A-932E-C287199F745D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1DA747E-DA17-4DF7-B4F5-FF769B697665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B7A6D1B3-CD03-4FE3-B399-884DD47E0C45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86362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C4CB-8FC0-4998-A036-D9D2DE8AF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a Closer Look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362B28-72A5-4DE7-BA63-C9C3F628B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3309" y="1148343"/>
            <a:ext cx="6269591" cy="2382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Look closely at the subject and the message itself.</a:t>
            </a:r>
            <a:r>
              <a:rPr lang="en-US" dirty="0"/>
              <a:t> </a:t>
            </a: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3AB358-F1F0-480F-900D-39528CDF3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0878" y="2480370"/>
            <a:ext cx="6272022" cy="2383586"/>
          </a:xfrm>
        </p:spPr>
        <p:txBody>
          <a:bodyPr>
            <a:normAutofit/>
          </a:bodyPr>
          <a:lstStyle/>
          <a:p>
            <a:r>
              <a:rPr lang="en-US" sz="2400" dirty="0"/>
              <a:t>Are they written the way that person usually phrases things in their emails? </a:t>
            </a:r>
          </a:p>
          <a:p>
            <a:r>
              <a:rPr lang="en-US" sz="2400" dirty="0"/>
              <a:t>Does that organization normally write you notes requesting information without a point of contact you know?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DB3D4DF-6AA2-45EF-A4CD-109798A84C7D}"/>
              </a:ext>
            </a:extLst>
          </p:cNvPr>
          <p:cNvGrpSpPr/>
          <p:nvPr/>
        </p:nvGrpSpPr>
        <p:grpSpPr>
          <a:xfrm>
            <a:off x="2639414" y="5318510"/>
            <a:ext cx="1379095" cy="917656"/>
            <a:chOff x="4452079" y="1369839"/>
            <a:chExt cx="2773180" cy="230600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35F2B1-E797-4CE5-B5F0-824FCC436CD9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9321AC6-9BC2-457A-B90A-A953DF42904A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3F23BC10-3A67-4BFF-9886-AD661D301C60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ardrop 19">
                <a:extLst>
                  <a:ext uri="{FF2B5EF4-FFF2-40B4-BE49-F238E27FC236}">
                    <a16:creationId xmlns:a16="http://schemas.microsoft.com/office/drawing/2014/main" id="{BCA1EDC3-19A2-4A24-B15C-2324E7BD556C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ardrop 20">
                <a:extLst>
                  <a:ext uri="{FF2B5EF4-FFF2-40B4-BE49-F238E27FC236}">
                    <a16:creationId xmlns:a16="http://schemas.microsoft.com/office/drawing/2014/main" id="{F8D97320-8106-4863-9D5C-460FD7251FD7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23A4944-8D18-4C3D-BB1F-7496DBE369B2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09935FF-F712-4A54-A680-55EF8517F749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8C6B0791-6712-44EE-AC5C-9FB85471F9E0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Moon 9">
              <a:extLst>
                <a:ext uri="{FF2B5EF4-FFF2-40B4-BE49-F238E27FC236}">
                  <a16:creationId xmlns:a16="http://schemas.microsoft.com/office/drawing/2014/main" id="{879CA48F-4C65-45A0-8FB0-7256B8D21F25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7B6DEA8-29A2-4246-82D8-B29C6FB1C155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EE0F694B-899C-47F1-95A1-916324B1D1E9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Partial Circle 15">
                <a:extLst>
                  <a:ext uri="{FF2B5EF4-FFF2-40B4-BE49-F238E27FC236}">
                    <a16:creationId xmlns:a16="http://schemas.microsoft.com/office/drawing/2014/main" id="{CA09E34B-3D64-4110-BEA9-1FC604119C74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8F0FAFF-F837-4149-9B01-D7301E8C424C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EE28DF10-BD28-4162-B589-FA71784E323F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F96190F9-496B-4EF7-AB35-D2DD0DC3668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9185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84A8-C6E6-4FA4-8A3B-44004A78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an Attachment?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83CF-0C9A-47A0-AED0-3B8A7625A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380" y="1529541"/>
            <a:ext cx="7049192" cy="36243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Use the </a:t>
            </a:r>
            <a:r>
              <a:rPr lang="en-US" sz="4400" dirty="0">
                <a:solidFill>
                  <a:srgbClr val="10B6F4"/>
                </a:solidFill>
              </a:rPr>
              <a:t>Peek</a:t>
            </a:r>
            <a:r>
              <a:rPr lang="en-US" sz="4400" dirty="0"/>
              <a:t> viewing pane settings.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F97F998-76B4-4802-9D93-2B1F89BA2CE1}"/>
              </a:ext>
            </a:extLst>
          </p:cNvPr>
          <p:cNvGrpSpPr/>
          <p:nvPr/>
        </p:nvGrpSpPr>
        <p:grpSpPr>
          <a:xfrm>
            <a:off x="2674751" y="5153890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278569F-CB39-4CFC-B47B-692713733021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5E7214D-2EE8-4AC5-99FE-1CCE4925C0FB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706B5468-BFE6-47F4-9D8B-CAEE8960D854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014DAEBF-5606-4A5B-AD50-967868354B6D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A1893278-4614-4FB1-B03F-832407950DAE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AC01CEA-13D5-4C73-A45C-565153D10DFB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7428724C-D2E7-43AC-B822-D33A15AAB1FC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20A36980-69D6-4F01-A36B-930C83343E06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A5856BA7-AF4D-435E-B54C-AF7E0DF369CC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9668629-2827-4D02-A6A1-9163BA70B334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088E939-7D77-48A4-BDC3-7DB7FC26E99B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9282BE32-F595-44F2-A83C-EE1C3FEF4F57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EC4723-8455-4287-A83E-244DA0FE2AF1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5C7B5E4-B4F0-45CA-8A38-90EAA8C9A810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74F2EAD8-0E8C-4FF2-B30F-5C538B13BCD0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344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84A8-C6E6-4FA4-8A3B-44004A78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/>
              <a:t>a Symbol?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83CF-0C9A-47A0-AED0-3B8A7625A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380" y="1263535"/>
            <a:ext cx="7049192" cy="3890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>
                <a:solidFill>
                  <a:srgbClr val="10B6F4"/>
                </a:solidFill>
              </a:rPr>
              <a:t>Look for “</a:t>
            </a:r>
            <a:r>
              <a:rPr lang="en-US" sz="4000" i="1" dirty="0"/>
              <a:t>paperclips</a:t>
            </a:r>
            <a:r>
              <a:rPr lang="en-US" sz="4000" i="1" dirty="0">
                <a:solidFill>
                  <a:srgbClr val="10B6F4"/>
                </a:solidFill>
              </a:rPr>
              <a:t>” in the title of the emails or message.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98CAC8B-9A1E-4E65-B69F-3CAECE85326A}"/>
              </a:ext>
            </a:extLst>
          </p:cNvPr>
          <p:cNvGrpSpPr/>
          <p:nvPr/>
        </p:nvGrpSpPr>
        <p:grpSpPr>
          <a:xfrm>
            <a:off x="2404694" y="5368386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8F9FE92-B192-4DF2-9E6D-B862091B2A76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BFB27DB-2B3F-4603-A7C0-28E9E813BFC1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8D896566-E461-4F2C-B1E2-BAF1F54D5B1C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163E12DC-7A82-4658-99EC-CD8EE9B78F14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2B3481E3-FB06-42EC-A242-6808B9972657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F36B774-252E-4E73-8684-FFBD67B3B76D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73076FAF-0D2F-4F9D-8D07-D9A58CDDC644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FCAC8B05-7762-418E-80B5-20CDE35D29DA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7A089C97-9AE2-4F0F-8526-E65812E9C87B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74402FE-FA19-4819-8FF8-3F6AD542601C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10F05AB5-C288-4931-B8C6-C6B27D97367D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718796F2-7C22-455D-9D7D-5F35768DF961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A102DE-4907-4308-A82C-3DD02F534A1D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76B483E-2F5D-4C9A-A5F7-ACD5C09D8533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4EB37DDD-9D9F-4208-88DF-8387580FD97A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6637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84A8-C6E6-4FA4-8A3B-44004A78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Attacks?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83CF-0C9A-47A0-AED0-3B8A7625A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754" y="473038"/>
            <a:ext cx="7049192" cy="59119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rgbClr val="FF0000"/>
                </a:solidFill>
              </a:rPr>
              <a:t>307 Billion Spam Emails 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rgbClr val="10B6F4"/>
                </a:solidFill>
              </a:rPr>
              <a:t>vs </a:t>
            </a:r>
          </a:p>
          <a:p>
            <a:pPr marL="0" indent="0" algn="ctr">
              <a:buNone/>
            </a:pPr>
            <a:r>
              <a:rPr lang="en-US" sz="4400" dirty="0"/>
              <a:t>53 Billion Legitimate  Messages</a:t>
            </a:r>
          </a:p>
          <a:p>
            <a:pPr marL="0" indent="0" algn="ctr">
              <a:buNone/>
            </a:pPr>
            <a:r>
              <a:rPr lang="en-US" sz="6000" i="1" dirty="0">
                <a:solidFill>
                  <a:srgbClr val="10B6F4"/>
                </a:solidFill>
              </a:rPr>
              <a:t>DAILY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4CC1B91-A419-498D-B68F-AABF71DE500A}"/>
              </a:ext>
            </a:extLst>
          </p:cNvPr>
          <p:cNvGrpSpPr/>
          <p:nvPr/>
        </p:nvGrpSpPr>
        <p:grpSpPr>
          <a:xfrm>
            <a:off x="2770454" y="5301884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FF31B1A-63AA-4124-8B12-33C7B08EA9AB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4971B94-234B-44A3-B25D-9E6C32A6B407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7D439A6A-1B15-4E94-8C13-DCED9CBAC7CA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70E300C3-FD71-41FF-81CE-7DECC0EB9695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D3EFF849-FC99-43A3-A5F7-9E749ECF38BF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38FE6FE-0CD3-4C1E-8147-8EAE9277B817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ED00306F-31A2-45A4-9D1B-0F434B67B243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4097430B-AF7F-45EC-AFC8-F4A47BF59B9A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99E9A5A0-D722-44F5-85DC-29997D54865B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43ED342-2FFA-4021-9DE1-F1A46F6A8CE6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EA7B6BD4-FD17-4123-AE0F-F3E64ADD77B9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509DB0A0-F783-416C-A528-AC515DE3B81E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2FFD5F2-FC3B-4911-8E2E-A137CA8F669A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2983347-7D5C-4633-8FCE-4EFD517F751B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3FEB7F4A-E5C7-4142-8B92-3CA65AB30150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777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84A8-C6E6-4FA4-8A3B-44004A78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a Second or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083CF-0C9A-47A0-AED0-3B8A7625A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754" y="596942"/>
            <a:ext cx="7049192" cy="56641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>
                <a:solidFill>
                  <a:srgbClr val="10B6F4"/>
                </a:solidFill>
              </a:rPr>
              <a:t>Take a </a:t>
            </a:r>
            <a:r>
              <a:rPr lang="en-US" sz="4000" i="1" dirty="0"/>
              <a:t>few extra seconds </a:t>
            </a:r>
            <a:r>
              <a:rPr lang="en-US" sz="4000" i="1" dirty="0">
                <a:solidFill>
                  <a:srgbClr val="10B6F4"/>
                </a:solidFill>
              </a:rPr>
              <a:t>to look at the email you receive </a:t>
            </a:r>
            <a:r>
              <a:rPr lang="en-US" sz="4000" i="1" dirty="0">
                <a:solidFill>
                  <a:srgbClr val="FF0000"/>
                </a:solidFill>
              </a:rPr>
              <a:t>BEFORE</a:t>
            </a:r>
            <a:r>
              <a:rPr lang="en-US" sz="4000" i="1" dirty="0">
                <a:solidFill>
                  <a:srgbClr val="10B6F4"/>
                </a:solidFill>
              </a:rPr>
              <a:t> clicking. </a:t>
            </a:r>
            <a:endParaRPr lang="en-US" sz="4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D81F5AF-AD79-4C37-A0AC-8771BA7256D8}"/>
              </a:ext>
            </a:extLst>
          </p:cNvPr>
          <p:cNvGrpSpPr/>
          <p:nvPr/>
        </p:nvGrpSpPr>
        <p:grpSpPr>
          <a:xfrm>
            <a:off x="2787079" y="5185506"/>
            <a:ext cx="1379095" cy="917656"/>
            <a:chOff x="4452079" y="1369839"/>
            <a:chExt cx="2773180" cy="230600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6E1D94B-6BA0-48C7-A79B-5E1C24DF91FE}"/>
                </a:ext>
              </a:extLst>
            </p:cNvPr>
            <p:cNvSpPr/>
            <p:nvPr/>
          </p:nvSpPr>
          <p:spPr>
            <a:xfrm>
              <a:off x="4590110" y="1502273"/>
              <a:ext cx="2512105" cy="2173573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0C4CB6C-2E2A-4DDF-899C-643C4A1FAAC0}"/>
                </a:ext>
              </a:extLst>
            </p:cNvPr>
            <p:cNvGrpSpPr/>
            <p:nvPr/>
          </p:nvGrpSpPr>
          <p:grpSpPr>
            <a:xfrm>
              <a:off x="4452079" y="2067988"/>
              <a:ext cx="2773180" cy="895827"/>
              <a:chOff x="4437088" y="1929494"/>
              <a:chExt cx="2818151" cy="1034321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00FFA510-47D1-4447-8E4D-EC26D104EAF4}"/>
                  </a:ext>
                </a:extLst>
              </p:cNvPr>
              <p:cNvSpPr/>
              <p:nvPr/>
            </p:nvSpPr>
            <p:spPr>
              <a:xfrm>
                <a:off x="4437088" y="1929494"/>
                <a:ext cx="2818151" cy="1034321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2D6AB1D9-5B42-4572-8294-C126674C6FD4}"/>
                  </a:ext>
                </a:extLst>
              </p:cNvPr>
              <p:cNvSpPr/>
              <p:nvPr/>
            </p:nvSpPr>
            <p:spPr>
              <a:xfrm>
                <a:off x="5951095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>
                <a:extLst>
                  <a:ext uri="{FF2B5EF4-FFF2-40B4-BE49-F238E27FC236}">
                    <a16:creationId xmlns:a16="http://schemas.microsoft.com/office/drawing/2014/main" id="{91694F73-5A6F-4073-8895-BB4132CC8C8F}"/>
                  </a:ext>
                </a:extLst>
              </p:cNvPr>
              <p:cNvSpPr/>
              <p:nvPr/>
            </p:nvSpPr>
            <p:spPr>
              <a:xfrm flipH="1">
                <a:off x="4759377" y="2304247"/>
                <a:ext cx="869430" cy="284813"/>
              </a:xfrm>
              <a:prstGeom prst="teardrop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71FD4A-74E5-41A5-97FB-7AC6E29DF9C6}"/>
                </a:ext>
              </a:extLst>
            </p:cNvPr>
            <p:cNvGrpSpPr/>
            <p:nvPr/>
          </p:nvGrpSpPr>
          <p:grpSpPr>
            <a:xfrm>
              <a:off x="4618579" y="1369839"/>
              <a:ext cx="2370943" cy="809469"/>
              <a:chOff x="921894" y="1019331"/>
              <a:chExt cx="2998033" cy="137909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9FC4137-E7D1-4DF2-987B-68C11A766F52}"/>
                  </a:ext>
                </a:extLst>
              </p:cNvPr>
              <p:cNvSpPr/>
              <p:nvPr/>
            </p:nvSpPr>
            <p:spPr>
              <a:xfrm>
                <a:off x="1184223" y="1019331"/>
                <a:ext cx="2473377" cy="12891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7F252399-ADB0-4117-BD0E-2F3E1FC8E090}"/>
                  </a:ext>
                </a:extLst>
              </p:cNvPr>
              <p:cNvSpPr/>
              <p:nvPr/>
            </p:nvSpPr>
            <p:spPr>
              <a:xfrm>
                <a:off x="921894" y="1663908"/>
                <a:ext cx="2998033" cy="7345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Moon 7">
              <a:extLst>
                <a:ext uri="{FF2B5EF4-FFF2-40B4-BE49-F238E27FC236}">
                  <a16:creationId xmlns:a16="http://schemas.microsoft.com/office/drawing/2014/main" id="{3F94B0B4-9CF6-4DF1-92C4-C35ADD468409}"/>
                </a:ext>
              </a:extLst>
            </p:cNvPr>
            <p:cNvSpPr/>
            <p:nvPr/>
          </p:nvSpPr>
          <p:spPr>
            <a:xfrm rot="16200000">
              <a:off x="5738927" y="2946819"/>
              <a:ext cx="150393" cy="746023"/>
            </a:xfrm>
            <a:prstGeom prst="mo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CB6F1E8-C4AC-4AFA-B316-47FEDFBFDAF8}"/>
                </a:ext>
              </a:extLst>
            </p:cNvPr>
            <p:cNvGrpSpPr/>
            <p:nvPr/>
          </p:nvGrpSpPr>
          <p:grpSpPr>
            <a:xfrm>
              <a:off x="4809890" y="2397690"/>
              <a:ext cx="734518" cy="232018"/>
              <a:chOff x="1409075" y="1689649"/>
              <a:chExt cx="509666" cy="43113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41044EE-CC8D-4DE1-832C-3BC0909CC331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tial Circle 13">
                <a:extLst>
                  <a:ext uri="{FF2B5EF4-FFF2-40B4-BE49-F238E27FC236}">
                    <a16:creationId xmlns:a16="http://schemas.microsoft.com/office/drawing/2014/main" id="{83726FB7-45F7-4AD9-A9D3-E560E12BDB06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17BFBD7-D8B1-4FDF-9FDF-3EBB00D84B00}"/>
                </a:ext>
              </a:extLst>
            </p:cNvPr>
            <p:cNvGrpSpPr/>
            <p:nvPr/>
          </p:nvGrpSpPr>
          <p:grpSpPr>
            <a:xfrm>
              <a:off x="6002445" y="2386367"/>
              <a:ext cx="734518" cy="232018"/>
              <a:chOff x="1409075" y="1689649"/>
              <a:chExt cx="509666" cy="431130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453532B-4DF4-4DCA-A34F-41E757BA27DA}"/>
                  </a:ext>
                </a:extLst>
              </p:cNvPr>
              <p:cNvSpPr/>
              <p:nvPr/>
            </p:nvSpPr>
            <p:spPr>
              <a:xfrm>
                <a:off x="1409075" y="1689649"/>
                <a:ext cx="509666" cy="431130"/>
              </a:xfrm>
              <a:prstGeom prst="ellipse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tial Circle 11">
                <a:extLst>
                  <a:ext uri="{FF2B5EF4-FFF2-40B4-BE49-F238E27FC236}">
                    <a16:creationId xmlns:a16="http://schemas.microsoft.com/office/drawing/2014/main" id="{1E353694-D33E-46C2-B211-F3E25D33AA8B}"/>
                  </a:ext>
                </a:extLst>
              </p:cNvPr>
              <p:cNvSpPr/>
              <p:nvPr/>
            </p:nvSpPr>
            <p:spPr>
              <a:xfrm>
                <a:off x="1548984" y="1689649"/>
                <a:ext cx="234846" cy="431130"/>
              </a:xfrm>
              <a:prstGeom prst="pi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08595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109</TotalTime>
  <Words>338</Words>
  <Application>Microsoft Office PowerPoint</Application>
  <PresentationFormat>Widescreen</PresentationFormat>
  <Paragraphs>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 Light</vt:lpstr>
      <vt:lpstr>Rockwell</vt:lpstr>
      <vt:lpstr>Wingdings</vt:lpstr>
      <vt:lpstr>Atlas</vt:lpstr>
      <vt:lpstr>The Five Most Dangerous Email Attachments</vt:lpstr>
      <vt:lpstr>Protect Yourself Red Flags</vt:lpstr>
      <vt:lpstr>Spotting Red Flags</vt:lpstr>
      <vt:lpstr>Check the Email</vt:lpstr>
      <vt:lpstr>Take a Closer Look</vt:lpstr>
      <vt:lpstr>See an Attachment?</vt:lpstr>
      <vt:lpstr>See a Symbol?</vt:lpstr>
      <vt:lpstr>How Many Attacks?</vt:lpstr>
      <vt:lpstr>Take a Second or Two</vt:lpstr>
      <vt:lpstr>Stop to Look</vt:lpstr>
      <vt:lpstr>Internal Policy</vt:lpstr>
      <vt:lpstr>External Policy</vt:lpstr>
      <vt:lpstr>Protect Yourself </vt:lpstr>
      <vt:lpstr>Protect Us 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Five Most Dangerous Email Attachments</dc:title>
  <dc:creator>Meg Verre</dc:creator>
  <cp:lastModifiedBy>Meg Verre</cp:lastModifiedBy>
  <cp:revision>12</cp:revision>
  <dcterms:created xsi:type="dcterms:W3CDTF">2018-08-21T18:16:12Z</dcterms:created>
  <dcterms:modified xsi:type="dcterms:W3CDTF">2018-08-21T20:07:07Z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D96C088F-A952-4236-8D4C-B49B1FD15933</vt:lpwstr>
  </property>
  <property fmtid="{D5CDD505-2E9C-101B-9397-08002B2CF9AE}" pid="3" name="ArticulatePath">
    <vt:lpwstr>Presentation2</vt:lpwstr>
  </property>
</Properties>
</file>